
<file path=[Content_Types].xml><?xml version="1.0" encoding="utf-8"?>
<Types xmlns="http://schemas.openxmlformats.org/package/2006/content-types"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handoutMasterIdLst>
    <p:handoutMasterId r:id="rId107"/>
  </p:handoutMasterIdLst>
  <p:sldIdLst>
    <p:sldId id="256" r:id="rId2"/>
    <p:sldId id="361" r:id="rId3"/>
    <p:sldId id="364" r:id="rId4"/>
    <p:sldId id="366" r:id="rId5"/>
    <p:sldId id="365" r:id="rId6"/>
    <p:sldId id="369" r:id="rId7"/>
    <p:sldId id="370" r:id="rId8"/>
    <p:sldId id="371" r:id="rId9"/>
    <p:sldId id="367" r:id="rId10"/>
    <p:sldId id="374" r:id="rId11"/>
    <p:sldId id="385" r:id="rId12"/>
    <p:sldId id="506" r:id="rId13"/>
    <p:sldId id="375" r:id="rId14"/>
    <p:sldId id="376" r:id="rId15"/>
    <p:sldId id="377" r:id="rId16"/>
    <p:sldId id="386" r:id="rId17"/>
    <p:sldId id="378" r:id="rId18"/>
    <p:sldId id="387" r:id="rId19"/>
    <p:sldId id="379" r:id="rId20"/>
    <p:sldId id="388" r:id="rId21"/>
    <p:sldId id="516" r:id="rId22"/>
    <p:sldId id="380" r:id="rId23"/>
    <p:sldId id="381" r:id="rId24"/>
    <p:sldId id="382" r:id="rId25"/>
    <p:sldId id="498" r:id="rId26"/>
    <p:sldId id="372" r:id="rId27"/>
    <p:sldId id="373" r:id="rId28"/>
    <p:sldId id="502" r:id="rId29"/>
    <p:sldId id="503" r:id="rId30"/>
    <p:sldId id="475" r:id="rId31"/>
    <p:sldId id="476" r:id="rId32"/>
    <p:sldId id="501" r:id="rId33"/>
    <p:sldId id="396" r:id="rId34"/>
    <p:sldId id="398" r:id="rId35"/>
    <p:sldId id="399" r:id="rId36"/>
    <p:sldId id="400" r:id="rId37"/>
    <p:sldId id="401" r:id="rId38"/>
    <p:sldId id="402" r:id="rId39"/>
    <p:sldId id="403" r:id="rId40"/>
    <p:sldId id="405" r:id="rId41"/>
    <p:sldId id="406" r:id="rId42"/>
    <p:sldId id="477" r:id="rId43"/>
    <p:sldId id="479" r:id="rId44"/>
    <p:sldId id="480" r:id="rId45"/>
    <p:sldId id="481" r:id="rId46"/>
    <p:sldId id="482" r:id="rId47"/>
    <p:sldId id="483" r:id="rId48"/>
    <p:sldId id="478" r:id="rId49"/>
    <p:sldId id="484" r:id="rId50"/>
    <p:sldId id="485" r:id="rId51"/>
    <p:sldId id="500" r:id="rId52"/>
    <p:sldId id="499" r:id="rId53"/>
    <p:sldId id="486" r:id="rId54"/>
    <p:sldId id="487" r:id="rId55"/>
    <p:sldId id="492" r:id="rId56"/>
    <p:sldId id="496" r:id="rId57"/>
    <p:sldId id="488" r:id="rId58"/>
    <p:sldId id="357" r:id="rId59"/>
    <p:sldId id="489" r:id="rId60"/>
    <p:sldId id="490" r:id="rId61"/>
    <p:sldId id="491" r:id="rId62"/>
    <p:sldId id="497" r:id="rId63"/>
    <p:sldId id="448" r:id="rId64"/>
    <p:sldId id="449" r:id="rId65"/>
    <p:sldId id="450" r:id="rId66"/>
    <p:sldId id="451" r:id="rId67"/>
    <p:sldId id="452" r:id="rId68"/>
    <p:sldId id="436" r:id="rId69"/>
    <p:sldId id="437" r:id="rId70"/>
    <p:sldId id="438" r:id="rId71"/>
    <p:sldId id="435" r:id="rId72"/>
    <p:sldId id="439" r:id="rId73"/>
    <p:sldId id="440" r:id="rId74"/>
    <p:sldId id="441" r:id="rId75"/>
    <p:sldId id="444" r:id="rId76"/>
    <p:sldId id="442" r:id="rId77"/>
    <p:sldId id="445" r:id="rId78"/>
    <p:sldId id="443" r:id="rId79"/>
    <p:sldId id="446" r:id="rId80"/>
    <p:sldId id="447" r:id="rId81"/>
    <p:sldId id="275" r:id="rId82"/>
    <p:sldId id="285" r:id="rId83"/>
    <p:sldId id="287" r:id="rId84"/>
    <p:sldId id="288" r:id="rId85"/>
    <p:sldId id="456" r:id="rId86"/>
    <p:sldId id="292" r:id="rId87"/>
    <p:sldId id="293" r:id="rId88"/>
    <p:sldId id="294" r:id="rId89"/>
    <p:sldId id="295" r:id="rId90"/>
    <p:sldId id="296" r:id="rId91"/>
    <p:sldId id="453" r:id="rId92"/>
    <p:sldId id="408" r:id="rId93"/>
    <p:sldId id="291" r:id="rId94"/>
    <p:sldId id="507" r:id="rId95"/>
    <p:sldId id="508" r:id="rId96"/>
    <p:sldId id="509" r:id="rId97"/>
    <p:sldId id="510" r:id="rId98"/>
    <p:sldId id="511" r:id="rId99"/>
    <p:sldId id="512" r:id="rId100"/>
    <p:sldId id="513" r:id="rId101"/>
    <p:sldId id="514" r:id="rId102"/>
    <p:sldId id="515" r:id="rId103"/>
    <p:sldId id="415" r:id="rId104"/>
    <p:sldId id="410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CA"/>
    <a:srgbClr val="FFA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90" autoAdjust="0"/>
  </p:normalViewPr>
  <p:slideViewPr>
    <p:cSldViewPr snapToGrid="0">
      <p:cViewPr varScale="1">
        <p:scale>
          <a:sx n="155" d="100"/>
          <a:sy n="155" d="100"/>
        </p:scale>
        <p:origin x="270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3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1848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696039-58B3-4341-9D32-C910162BC5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885EE-985D-47EA-997B-D251CE6516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B985A-4C37-4D1F-A437-E4A951A85D11}" type="datetimeFigureOut">
              <a:rPr lang="en-US" smtClean="0"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C6E67-587C-4C64-9FE8-C84AFAFF7E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73E4C-F44F-440F-85F6-FF52404C6B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B4FFD-4AF2-45F7-AED0-39B21745F7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50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2-10-24T22:00:39.1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19579 3903 0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10/27/2025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2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168E44-8558-4F8E-998F-C8D77AAEB5C5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932811"/>
            <a:ext cx="11699087" cy="4751230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54505" y="71549"/>
            <a:ext cx="997652" cy="748239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74128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07308" y="639498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01A77-BF69-4415-A597-D07BB7853E0D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1139"/>
            <a:ext cx="11216640" cy="899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45565"/>
            <a:ext cx="11216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617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>
          <a:srgbClr val="FF6600"/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0.png"/><Relationship Id="rId4" Type="http://schemas.openxmlformats.org/officeDocument/2006/relationships/image" Target="../media/image130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0.png"/><Relationship Id="rId4" Type="http://schemas.openxmlformats.org/officeDocument/2006/relationships/image" Target="../media/image1300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642-14295-6_17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4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12" Type="http://schemas.openxmlformats.org/officeDocument/2006/relationships/image" Target="../media/image53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520.png"/><Relationship Id="rId5" Type="http://schemas.openxmlformats.org/officeDocument/2006/relationships/image" Target="../media/image460.png"/><Relationship Id="rId10" Type="http://schemas.openxmlformats.org/officeDocument/2006/relationships/image" Target="../media/image511.png"/><Relationship Id="rId4" Type="http://schemas.openxmlformats.org/officeDocument/2006/relationships/image" Target="../media/image450.png"/><Relationship Id="rId9" Type="http://schemas.openxmlformats.org/officeDocument/2006/relationships/image" Target="../media/image50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18" Type="http://schemas.openxmlformats.org/officeDocument/2006/relationships/image" Target="../media/image730.png"/><Relationship Id="rId3" Type="http://schemas.openxmlformats.org/officeDocument/2006/relationships/image" Target="../media/image580.png"/><Relationship Id="rId7" Type="http://schemas.openxmlformats.org/officeDocument/2006/relationships/image" Target="../media/image620.png"/><Relationship Id="rId12" Type="http://schemas.openxmlformats.org/officeDocument/2006/relationships/image" Target="../media/image670.png"/><Relationship Id="rId17" Type="http://schemas.openxmlformats.org/officeDocument/2006/relationships/image" Target="../media/image720.png"/><Relationship Id="rId2" Type="http://schemas.openxmlformats.org/officeDocument/2006/relationships/image" Target="../media/image570.png"/><Relationship Id="rId16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1" Type="http://schemas.openxmlformats.org/officeDocument/2006/relationships/image" Target="../media/image660.png"/><Relationship Id="rId5" Type="http://schemas.openxmlformats.org/officeDocument/2006/relationships/image" Target="../media/image600.png"/><Relationship Id="rId15" Type="http://schemas.openxmlformats.org/officeDocument/2006/relationships/image" Target="../media/image700.png"/><Relationship Id="rId10" Type="http://schemas.openxmlformats.org/officeDocument/2006/relationships/image" Target="../media/image650.png"/><Relationship Id="rId19" Type="http://schemas.openxmlformats.org/officeDocument/2006/relationships/image" Target="../media/image740.png"/><Relationship Id="rId4" Type="http://schemas.openxmlformats.org/officeDocument/2006/relationships/image" Target="../media/image590.png"/><Relationship Id="rId9" Type="http://schemas.openxmlformats.org/officeDocument/2006/relationships/image" Target="../media/image640.png"/><Relationship Id="rId14" Type="http://schemas.openxmlformats.org/officeDocument/2006/relationships/image" Target="../media/image69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png"/><Relationship Id="rId3" Type="http://schemas.openxmlformats.org/officeDocument/2006/relationships/image" Target="../media/image760.png"/><Relationship Id="rId7" Type="http://schemas.openxmlformats.org/officeDocument/2006/relationships/image" Target="../media/image80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780.png"/><Relationship Id="rId10" Type="http://schemas.openxmlformats.org/officeDocument/2006/relationships/image" Target="../media/image830.png"/><Relationship Id="rId4" Type="http://schemas.openxmlformats.org/officeDocument/2006/relationships/image" Target="../media/image770.png"/><Relationship Id="rId9" Type="http://schemas.openxmlformats.org/officeDocument/2006/relationships/image" Target="../media/image8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30.png"/><Relationship Id="rId3" Type="http://schemas.openxmlformats.org/officeDocument/2006/relationships/image" Target="../media/image850.png"/><Relationship Id="rId7" Type="http://schemas.openxmlformats.org/officeDocument/2006/relationships/image" Target="../media/image800.png"/><Relationship Id="rId12" Type="http://schemas.openxmlformats.org/officeDocument/2006/relationships/image" Target="../media/image92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11" Type="http://schemas.openxmlformats.org/officeDocument/2006/relationships/image" Target="../media/image900.png"/><Relationship Id="rId5" Type="http://schemas.openxmlformats.org/officeDocument/2006/relationships/image" Target="../media/image870.png"/><Relationship Id="rId15" Type="http://schemas.openxmlformats.org/officeDocument/2006/relationships/image" Target="../media/image950.png"/><Relationship Id="rId10" Type="http://schemas.openxmlformats.org/officeDocument/2006/relationships/image" Target="../media/image911.png"/><Relationship Id="rId4" Type="http://schemas.openxmlformats.org/officeDocument/2006/relationships/image" Target="../media/image860.png"/><Relationship Id="rId9" Type="http://schemas.openxmlformats.org/officeDocument/2006/relationships/image" Target="../media/image901.png"/><Relationship Id="rId14" Type="http://schemas.openxmlformats.org/officeDocument/2006/relationships/image" Target="../media/image9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10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0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00.png"/><Relationship Id="rId7" Type="http://schemas.openxmlformats.org/officeDocument/2006/relationships/image" Target="../media/image110.png"/><Relationship Id="rId2" Type="http://schemas.openxmlformats.org/officeDocument/2006/relationships/image" Target="../media/image6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0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1900.png"/><Relationship Id="rId7" Type="http://schemas.openxmlformats.org/officeDocument/2006/relationships/image" Target="../media/image2300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1.png"/><Relationship Id="rId4" Type="http://schemas.openxmlformats.org/officeDocument/2006/relationships/image" Target="../media/image200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7" Type="http://schemas.openxmlformats.org/officeDocument/2006/relationships/image" Target="../media/image241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0.png"/><Relationship Id="rId5" Type="http://schemas.openxmlformats.org/officeDocument/2006/relationships/image" Target="../media/image2500.png"/><Relationship Id="rId4" Type="http://schemas.openxmlformats.org/officeDocument/2006/relationships/image" Target="../media/image200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7" Type="http://schemas.openxmlformats.org/officeDocument/2006/relationships/image" Target="../media/image1120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1100.png"/><Relationship Id="rId4" Type="http://schemas.openxmlformats.org/officeDocument/2006/relationships/image" Target="../media/image109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1140.png"/><Relationship Id="rId7" Type="http://schemas.openxmlformats.org/officeDocument/2006/relationships/image" Target="../media/image118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0.png"/><Relationship Id="rId5" Type="http://schemas.openxmlformats.org/officeDocument/2006/relationships/image" Target="../media/image1160.png"/><Relationship Id="rId4" Type="http://schemas.openxmlformats.org/officeDocument/2006/relationships/image" Target="../media/image1150.png"/><Relationship Id="rId9" Type="http://schemas.openxmlformats.org/officeDocument/2006/relationships/image" Target="../media/image311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dirty="0"/>
              <a:t> </a:t>
            </a:r>
            <a:r>
              <a:rPr lang="en-US" sz="4000" dirty="0"/>
              <a:t>Basics of Verification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2025. CS 513.</a:t>
            </a:r>
          </a:p>
          <a:p>
            <a:r>
              <a:rPr lang="en-US" dirty="0"/>
              <a:t>Instructor: Jyo Deshmukh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</a:t>
                </a:r>
                <a:r>
                  <a:rPr lang="en-US" b="1" i="1" dirty="0"/>
                  <a:t>invariant </a:t>
                </a:r>
                <a:r>
                  <a:rPr lang="en-US" dirty="0"/>
                  <a:t>is a Boolean expression over the state variables of a TS</a:t>
                </a:r>
              </a:p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called an invariant of TS if every reachable state of TS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Examples of invariants for modified switch: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≤2)</m:t>
                    </m:r>
                  </m:oMath>
                </a14:m>
                <a:r>
                  <a:rPr lang="en-US" sz="2400" dirty="0"/>
                  <a:t> [note: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400" dirty="0"/>
                  <a:t> is an int]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≤50)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  <a:blipFill>
                <a:blip r:embed="rId2"/>
                <a:stretch>
                  <a:fillRect l="-1035" t="-2384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7784168" y="2305234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018364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03E670-FFE5-409E-8CBE-1D1FF34EBF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30003" y="1332703"/>
                <a:ext cx="7335766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Tuple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a finite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→[0,1]</m:t>
                    </m:r>
                  </m:oMath>
                </a14:m>
                <a:r>
                  <a:rPr lang="en-US" sz="2000" dirty="0"/>
                  <a:t> is a transition probability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→[0,1]</m:t>
                    </m:r>
                  </m:oMath>
                </a14:m>
                <a:r>
                  <a:rPr lang="en-US" sz="2000" dirty="0"/>
                  <a:t> is the </a:t>
                </a:r>
                <a:r>
                  <a:rPr lang="en-US" sz="2000" dirty="0" err="1"/>
                  <a:t>init.</a:t>
                </a:r>
                <a:r>
                  <a:rPr lang="en-US" sz="2000" dirty="0"/>
                  <a:t> dist.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sz="2000" dirty="0"/>
                  <a:t> is a set of Boolean propositions,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r>
                  <a:rPr lang="en-US" sz="2000" dirty="0"/>
                  <a:t> is a function that assigns some subset of Boolean propositions to each state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sup>
                    </m:sSup>
                  </m:oMath>
                </a14:m>
                <a:r>
                  <a:rPr lang="en-US" sz="2000" dirty="0"/>
                  <a:t> is the exit-rate function</a:t>
                </a:r>
              </a:p>
              <a:p>
                <a:r>
                  <a:rPr lang="en-US" sz="2000" dirty="0"/>
                  <a:t>Dwell time in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/>
                  <a:t> negative exponentially distributed with rate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Average residence time in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den>
                    </m:f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Bigger the exit-rate, shorter the average residence time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03E670-FFE5-409E-8CBE-1D1FF34EBF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0003" y="1332703"/>
                <a:ext cx="7335766" cy="4351338"/>
              </a:xfrm>
              <a:blipFill>
                <a:blip r:embed="rId2"/>
                <a:stretch>
                  <a:fillRect l="-665" t="-1964" r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648CE6F-B593-44C9-926A-76396878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CTMC modeled with </a:t>
            </a:r>
            <a:r>
              <a:rPr lang="en-US" dirty="0" err="1"/>
              <a:t>n.exp</a:t>
            </a:r>
            <a:r>
              <a:rPr lang="en-US" dirty="0"/>
              <a:t>. distributed dwell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41BE3-81A0-4372-9ED1-7FD70BB29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14DDF01-3C9A-4C38-97BF-71B210F33EB7}"/>
                  </a:ext>
                </a:extLst>
              </p:cNvPr>
              <p:cNvSpPr/>
              <p:nvPr/>
            </p:nvSpPr>
            <p:spPr>
              <a:xfrm>
                <a:off x="1194179" y="2166583"/>
                <a:ext cx="825689" cy="7028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14DDF01-3C9A-4C38-97BF-71B210F33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179" y="2166583"/>
                <a:ext cx="825689" cy="70286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E0BF4D9-38C1-46D2-8E8E-D3C17DC0EB68}"/>
                  </a:ext>
                </a:extLst>
              </p:cNvPr>
              <p:cNvSpPr/>
              <p:nvPr/>
            </p:nvSpPr>
            <p:spPr>
              <a:xfrm>
                <a:off x="3134435" y="2166583"/>
                <a:ext cx="900753" cy="7028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E0BF4D9-38C1-46D2-8E8E-D3C17DC0E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435" y="2166583"/>
                <a:ext cx="900753" cy="702860"/>
              </a:xfrm>
              <a:prstGeom prst="ellipse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80FC37B-1F44-4675-B344-C5F1DDF83724}"/>
                  </a:ext>
                </a:extLst>
              </p:cNvPr>
              <p:cNvSpPr/>
              <p:nvPr/>
            </p:nvSpPr>
            <p:spPr>
              <a:xfrm>
                <a:off x="2019868" y="3508372"/>
                <a:ext cx="900753" cy="7028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80FC37B-1F44-4675-B344-C5F1DDF83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868" y="3508372"/>
                <a:ext cx="900753" cy="702860"/>
              </a:xfrm>
              <a:prstGeom prst="ellipse">
                <a:avLst/>
              </a:prstGeom>
              <a:blipFill>
                <a:blip r:embed="rId5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92DECF-880B-422C-95C4-01BF5D531D73}"/>
              </a:ext>
            </a:extLst>
          </p:cNvPr>
          <p:cNvSpPr/>
          <p:nvPr/>
        </p:nvSpPr>
        <p:spPr>
          <a:xfrm>
            <a:off x="1310185" y="2790967"/>
            <a:ext cx="696036" cy="975815"/>
          </a:xfrm>
          <a:custGeom>
            <a:avLst/>
            <a:gdLst>
              <a:gd name="connsiteX0" fmla="*/ 0 w 696036"/>
              <a:gd name="connsiteY0" fmla="*/ 0 h 975815"/>
              <a:gd name="connsiteX1" fmla="*/ 232012 w 696036"/>
              <a:gd name="connsiteY1" fmla="*/ 655093 h 975815"/>
              <a:gd name="connsiteX2" fmla="*/ 696036 w 696036"/>
              <a:gd name="connsiteY2" fmla="*/ 975815 h 975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6036" h="975815">
                <a:moveTo>
                  <a:pt x="0" y="0"/>
                </a:moveTo>
                <a:cubicBezTo>
                  <a:pt x="58003" y="246228"/>
                  <a:pt x="116006" y="492457"/>
                  <a:pt x="232012" y="655093"/>
                </a:cubicBezTo>
                <a:cubicBezTo>
                  <a:pt x="348018" y="817729"/>
                  <a:pt x="522027" y="896772"/>
                  <a:pt x="696036" y="975815"/>
                </a:cubicBezTo>
              </a:path>
            </a:pathLst>
          </a:cu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27A0E8-579A-41C5-9DDC-E6D6D5E4B38C}"/>
              </a:ext>
            </a:extLst>
          </p:cNvPr>
          <p:cNvSpPr/>
          <p:nvPr/>
        </p:nvSpPr>
        <p:spPr>
          <a:xfrm>
            <a:off x="1801504" y="2039487"/>
            <a:ext cx="1473959" cy="219217"/>
          </a:xfrm>
          <a:custGeom>
            <a:avLst/>
            <a:gdLst>
              <a:gd name="connsiteX0" fmla="*/ 0 w 1473959"/>
              <a:gd name="connsiteY0" fmla="*/ 157803 h 219217"/>
              <a:gd name="connsiteX1" fmla="*/ 696036 w 1473959"/>
              <a:gd name="connsiteY1" fmla="*/ 853 h 219217"/>
              <a:gd name="connsiteX2" fmla="*/ 1473959 w 1473959"/>
              <a:gd name="connsiteY2" fmla="*/ 219217 h 21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3959" h="219217">
                <a:moveTo>
                  <a:pt x="0" y="157803"/>
                </a:moveTo>
                <a:cubicBezTo>
                  <a:pt x="225188" y="74210"/>
                  <a:pt x="450376" y="-9383"/>
                  <a:pt x="696036" y="853"/>
                </a:cubicBezTo>
                <a:cubicBezTo>
                  <a:pt x="941696" y="11089"/>
                  <a:pt x="1207827" y="115153"/>
                  <a:pt x="1473959" y="219217"/>
                </a:cubicBezTo>
              </a:path>
            </a:pathLst>
          </a:cu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70457C-DDED-4DA0-AFAD-0362288F0D8E}"/>
              </a:ext>
            </a:extLst>
          </p:cNvPr>
          <p:cNvSpPr/>
          <p:nvPr/>
        </p:nvSpPr>
        <p:spPr>
          <a:xfrm>
            <a:off x="1856096" y="2722728"/>
            <a:ext cx="1337480" cy="138450"/>
          </a:xfrm>
          <a:custGeom>
            <a:avLst/>
            <a:gdLst>
              <a:gd name="connsiteX0" fmla="*/ 1337480 w 1337480"/>
              <a:gd name="connsiteY0" fmla="*/ 0 h 138450"/>
              <a:gd name="connsiteX1" fmla="*/ 634620 w 1337480"/>
              <a:gd name="connsiteY1" fmla="*/ 136478 h 138450"/>
              <a:gd name="connsiteX2" fmla="*/ 0 w 1337480"/>
              <a:gd name="connsiteY2" fmla="*/ 68239 h 1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7480" h="138450">
                <a:moveTo>
                  <a:pt x="1337480" y="0"/>
                </a:moveTo>
                <a:cubicBezTo>
                  <a:pt x="1097506" y="62552"/>
                  <a:pt x="857533" y="125105"/>
                  <a:pt x="634620" y="136478"/>
                </a:cubicBezTo>
                <a:cubicBezTo>
                  <a:pt x="411707" y="147851"/>
                  <a:pt x="205853" y="108045"/>
                  <a:pt x="0" y="68239"/>
                </a:cubicBezTo>
              </a:path>
            </a:pathLst>
          </a:cu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D3C3602-8B7A-462E-84A2-14C0908D1E92}"/>
              </a:ext>
            </a:extLst>
          </p:cNvPr>
          <p:cNvSpPr/>
          <p:nvPr/>
        </p:nvSpPr>
        <p:spPr>
          <a:xfrm>
            <a:off x="1890215" y="2804615"/>
            <a:ext cx="354842" cy="736979"/>
          </a:xfrm>
          <a:custGeom>
            <a:avLst/>
            <a:gdLst>
              <a:gd name="connsiteX0" fmla="*/ 354842 w 354842"/>
              <a:gd name="connsiteY0" fmla="*/ 736979 h 736979"/>
              <a:gd name="connsiteX1" fmla="*/ 218364 w 354842"/>
              <a:gd name="connsiteY1" fmla="*/ 266131 h 736979"/>
              <a:gd name="connsiteX2" fmla="*/ 0 w 354842"/>
              <a:gd name="connsiteY2" fmla="*/ 0 h 73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4842" h="736979">
                <a:moveTo>
                  <a:pt x="354842" y="736979"/>
                </a:moveTo>
                <a:cubicBezTo>
                  <a:pt x="316173" y="562970"/>
                  <a:pt x="277504" y="388961"/>
                  <a:pt x="218364" y="266131"/>
                </a:cubicBezTo>
                <a:cubicBezTo>
                  <a:pt x="159224" y="143301"/>
                  <a:pt x="79612" y="71650"/>
                  <a:pt x="0" y="0"/>
                </a:cubicBezTo>
              </a:path>
            </a:pathLst>
          </a:cu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25D4D-1ECB-4183-813F-325ECE241102}"/>
              </a:ext>
            </a:extLst>
          </p:cNvPr>
          <p:cNvSpPr txBox="1"/>
          <p:nvPr/>
        </p:nvSpPr>
        <p:spPr>
          <a:xfrm>
            <a:off x="2057400" y="1729684"/>
            <a:ext cx="82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0.6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68344B-DB9C-4410-AB46-D03C0EC39CE8}"/>
              </a:ext>
            </a:extLst>
          </p:cNvPr>
          <p:cNvSpPr txBox="1"/>
          <p:nvPr/>
        </p:nvSpPr>
        <p:spPr>
          <a:xfrm>
            <a:off x="904164" y="3278874"/>
            <a:ext cx="696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0.8</a:t>
            </a:r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E990FB2-569B-4D54-B001-9AC1CCB9701C}"/>
              </a:ext>
            </a:extLst>
          </p:cNvPr>
          <p:cNvSpPr/>
          <p:nvPr/>
        </p:nvSpPr>
        <p:spPr>
          <a:xfrm>
            <a:off x="4026090" y="2353454"/>
            <a:ext cx="389070" cy="382938"/>
          </a:xfrm>
          <a:custGeom>
            <a:avLst/>
            <a:gdLst>
              <a:gd name="connsiteX0" fmla="*/ 0 w 389070"/>
              <a:gd name="connsiteY0" fmla="*/ 266916 h 382938"/>
              <a:gd name="connsiteX1" fmla="*/ 177420 w 389070"/>
              <a:gd name="connsiteY1" fmla="*/ 382922 h 382938"/>
              <a:gd name="connsiteX2" fmla="*/ 382137 w 389070"/>
              <a:gd name="connsiteY2" fmla="*/ 260092 h 382938"/>
              <a:gd name="connsiteX3" fmla="*/ 320722 w 389070"/>
              <a:gd name="connsiteY3" fmla="*/ 75847 h 382938"/>
              <a:gd name="connsiteX4" fmla="*/ 122829 w 389070"/>
              <a:gd name="connsiteY4" fmla="*/ 785 h 382938"/>
              <a:gd name="connsiteX5" fmla="*/ 6823 w 389070"/>
              <a:gd name="connsiteY5" fmla="*/ 116791 h 3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070" h="382938">
                <a:moveTo>
                  <a:pt x="0" y="266916"/>
                </a:moveTo>
                <a:cubicBezTo>
                  <a:pt x="56865" y="325487"/>
                  <a:pt x="113731" y="384059"/>
                  <a:pt x="177420" y="382922"/>
                </a:cubicBezTo>
                <a:cubicBezTo>
                  <a:pt x="241109" y="381785"/>
                  <a:pt x="358253" y="311271"/>
                  <a:pt x="382137" y="260092"/>
                </a:cubicBezTo>
                <a:cubicBezTo>
                  <a:pt x="406021" y="208913"/>
                  <a:pt x="363940" y="119065"/>
                  <a:pt x="320722" y="75847"/>
                </a:cubicBezTo>
                <a:cubicBezTo>
                  <a:pt x="277504" y="32629"/>
                  <a:pt x="175146" y="-6039"/>
                  <a:pt x="122829" y="785"/>
                </a:cubicBezTo>
                <a:cubicBezTo>
                  <a:pt x="70512" y="7609"/>
                  <a:pt x="38667" y="62200"/>
                  <a:pt x="6823" y="116791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219290C-A0DE-48D1-8125-DE08AE7B9D0E}"/>
              </a:ext>
            </a:extLst>
          </p:cNvPr>
          <p:cNvSpPr/>
          <p:nvPr/>
        </p:nvSpPr>
        <p:spPr>
          <a:xfrm>
            <a:off x="2900258" y="3668333"/>
            <a:ext cx="389070" cy="382938"/>
          </a:xfrm>
          <a:custGeom>
            <a:avLst/>
            <a:gdLst>
              <a:gd name="connsiteX0" fmla="*/ 0 w 389070"/>
              <a:gd name="connsiteY0" fmla="*/ 266916 h 382938"/>
              <a:gd name="connsiteX1" fmla="*/ 177420 w 389070"/>
              <a:gd name="connsiteY1" fmla="*/ 382922 h 382938"/>
              <a:gd name="connsiteX2" fmla="*/ 382137 w 389070"/>
              <a:gd name="connsiteY2" fmla="*/ 260092 h 382938"/>
              <a:gd name="connsiteX3" fmla="*/ 320722 w 389070"/>
              <a:gd name="connsiteY3" fmla="*/ 75847 h 382938"/>
              <a:gd name="connsiteX4" fmla="*/ 122829 w 389070"/>
              <a:gd name="connsiteY4" fmla="*/ 785 h 382938"/>
              <a:gd name="connsiteX5" fmla="*/ 6823 w 389070"/>
              <a:gd name="connsiteY5" fmla="*/ 116791 h 3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070" h="382938">
                <a:moveTo>
                  <a:pt x="0" y="266916"/>
                </a:moveTo>
                <a:cubicBezTo>
                  <a:pt x="56865" y="325487"/>
                  <a:pt x="113731" y="384059"/>
                  <a:pt x="177420" y="382922"/>
                </a:cubicBezTo>
                <a:cubicBezTo>
                  <a:pt x="241109" y="381785"/>
                  <a:pt x="358253" y="311271"/>
                  <a:pt x="382137" y="260092"/>
                </a:cubicBezTo>
                <a:cubicBezTo>
                  <a:pt x="406021" y="208913"/>
                  <a:pt x="363940" y="119065"/>
                  <a:pt x="320722" y="75847"/>
                </a:cubicBezTo>
                <a:cubicBezTo>
                  <a:pt x="277504" y="32629"/>
                  <a:pt x="175146" y="-6039"/>
                  <a:pt x="122829" y="785"/>
                </a:cubicBezTo>
                <a:cubicBezTo>
                  <a:pt x="70512" y="7609"/>
                  <a:pt x="38667" y="62200"/>
                  <a:pt x="6823" y="116791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8DEE245-9C19-4FA3-97D0-E73197ABEA03}"/>
              </a:ext>
            </a:extLst>
          </p:cNvPr>
          <p:cNvSpPr/>
          <p:nvPr/>
        </p:nvSpPr>
        <p:spPr>
          <a:xfrm rot="11686522">
            <a:off x="820823" y="2209864"/>
            <a:ext cx="389070" cy="382938"/>
          </a:xfrm>
          <a:custGeom>
            <a:avLst/>
            <a:gdLst>
              <a:gd name="connsiteX0" fmla="*/ 0 w 389070"/>
              <a:gd name="connsiteY0" fmla="*/ 266916 h 382938"/>
              <a:gd name="connsiteX1" fmla="*/ 177420 w 389070"/>
              <a:gd name="connsiteY1" fmla="*/ 382922 h 382938"/>
              <a:gd name="connsiteX2" fmla="*/ 382137 w 389070"/>
              <a:gd name="connsiteY2" fmla="*/ 260092 h 382938"/>
              <a:gd name="connsiteX3" fmla="*/ 320722 w 389070"/>
              <a:gd name="connsiteY3" fmla="*/ 75847 h 382938"/>
              <a:gd name="connsiteX4" fmla="*/ 122829 w 389070"/>
              <a:gd name="connsiteY4" fmla="*/ 785 h 382938"/>
              <a:gd name="connsiteX5" fmla="*/ 6823 w 389070"/>
              <a:gd name="connsiteY5" fmla="*/ 116791 h 3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070" h="382938">
                <a:moveTo>
                  <a:pt x="0" y="266916"/>
                </a:moveTo>
                <a:cubicBezTo>
                  <a:pt x="56865" y="325487"/>
                  <a:pt x="113731" y="384059"/>
                  <a:pt x="177420" y="382922"/>
                </a:cubicBezTo>
                <a:cubicBezTo>
                  <a:pt x="241109" y="381785"/>
                  <a:pt x="358253" y="311271"/>
                  <a:pt x="382137" y="260092"/>
                </a:cubicBezTo>
                <a:cubicBezTo>
                  <a:pt x="406021" y="208913"/>
                  <a:pt x="363940" y="119065"/>
                  <a:pt x="320722" y="75847"/>
                </a:cubicBezTo>
                <a:cubicBezTo>
                  <a:pt x="277504" y="32629"/>
                  <a:pt x="175146" y="-6039"/>
                  <a:pt x="122829" y="785"/>
                </a:cubicBezTo>
                <a:cubicBezTo>
                  <a:pt x="70512" y="7609"/>
                  <a:pt x="38667" y="62200"/>
                  <a:pt x="6823" y="116791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AEA73B-ED8D-4799-B1F2-586FDEEBA961}"/>
              </a:ext>
            </a:extLst>
          </p:cNvPr>
          <p:cNvSpPr txBox="1"/>
          <p:nvPr/>
        </p:nvSpPr>
        <p:spPr>
          <a:xfrm>
            <a:off x="4076022" y="2140179"/>
            <a:ext cx="82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0.4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9FC6AB-90DE-4848-AAD9-ABAE38DA4744}"/>
              </a:ext>
            </a:extLst>
          </p:cNvPr>
          <p:cNvSpPr txBox="1"/>
          <p:nvPr/>
        </p:nvSpPr>
        <p:spPr>
          <a:xfrm>
            <a:off x="2071048" y="2579427"/>
            <a:ext cx="82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0.3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CD0B1-FCB4-4AE6-A756-2E1CB64933C4}"/>
              </a:ext>
            </a:extLst>
          </p:cNvPr>
          <p:cNvSpPr txBox="1"/>
          <p:nvPr/>
        </p:nvSpPr>
        <p:spPr>
          <a:xfrm>
            <a:off x="1924336" y="3015498"/>
            <a:ext cx="82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0.6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1E2D6A-02D7-44CE-B493-B298FA387916}"/>
              </a:ext>
            </a:extLst>
          </p:cNvPr>
          <p:cNvSpPr txBox="1"/>
          <p:nvPr/>
        </p:nvSpPr>
        <p:spPr>
          <a:xfrm>
            <a:off x="3108387" y="3738640"/>
            <a:ext cx="696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0.2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D9DD44-308F-4A4A-BEBE-F5CACED5A477}"/>
              </a:ext>
            </a:extLst>
          </p:cNvPr>
          <p:cNvSpPr txBox="1"/>
          <p:nvPr/>
        </p:nvSpPr>
        <p:spPr>
          <a:xfrm>
            <a:off x="254758" y="2166583"/>
            <a:ext cx="696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0.1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4716AC-06AA-42E9-9D04-E4FF185827D4}"/>
              </a:ext>
            </a:extLst>
          </p:cNvPr>
          <p:cNvSpPr txBox="1"/>
          <p:nvPr/>
        </p:nvSpPr>
        <p:spPr>
          <a:xfrm>
            <a:off x="1288643" y="175715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B21908-FB8A-49F4-B4F6-336A331963B5}"/>
              </a:ext>
            </a:extLst>
          </p:cNvPr>
          <p:cNvSpPr txBox="1"/>
          <p:nvPr/>
        </p:nvSpPr>
        <p:spPr>
          <a:xfrm>
            <a:off x="2273612" y="418088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BAD7C2-FF50-4B1B-8FA4-8990C60E1DE1}"/>
              </a:ext>
            </a:extLst>
          </p:cNvPr>
          <p:cNvSpPr txBox="1"/>
          <p:nvPr/>
        </p:nvSpPr>
        <p:spPr>
          <a:xfrm>
            <a:off x="3475603" y="28353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658463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8DD3C97-819A-4092-813B-3557C7A5FB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sz="2800" dirty="0"/>
                  <a:t>Transition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dirty="0"/>
                  <a:t>modeled</a:t>
                </a:r>
                <a:r>
                  <a:rPr lang="en-US" sz="2800" dirty="0"/>
                  <a:t> as a </a:t>
                </a:r>
                <a:r>
                  <a:rPr lang="en-US" sz="2800" dirty="0" err="1"/>
                  <a:t>r.v.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en-US" sz="2800" dirty="0"/>
                  <a:t> that is neg</a:t>
                </a:r>
                <a:r>
                  <a:rPr lang="en-US" dirty="0"/>
                  <a:t>ative</a:t>
                </a:r>
                <a:r>
                  <a:rPr lang="en-US" sz="2800" dirty="0"/>
                  <a:t> exponentially distributed with rate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/>
              </a:p>
              <a:p>
                <a:r>
                  <a:rPr lang="en-US" sz="2800" b="0" dirty="0"/>
                  <a:t>Bigger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0" i="0" dirty="0"/>
                  <a:t>means </a:t>
                </a:r>
                <a:r>
                  <a:rPr lang="en-US" sz="2800" b="0" i="1" dirty="0"/>
                  <a:t>lower </a:t>
                </a:r>
                <a:r>
                  <a:rPr lang="en-US" dirty="0"/>
                  <a:t>probability of going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800" b="0" dirty="0"/>
                  <a:t>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800" b="0" dirty="0"/>
              </a:p>
              <a:p>
                <a:r>
                  <a:rPr lang="en-US" sz="2800" dirty="0"/>
                  <a:t>Probability of reaching state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800" dirty="0"/>
                  <a:t> 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suc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𝑐𝑒𝑠𝑜𝑟𝑠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′}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func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sz="2800" dirty="0"/>
              </a:p>
              <a:p>
                <a:r>
                  <a:rPr lang="en-US" sz="2800" dirty="0"/>
                  <a:t>Transition rate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800" b="0" dirty="0"/>
              </a:p>
              <a:p>
                <a:endParaRPr lang="en-US" sz="2800" b="0" dirty="0"/>
              </a:p>
              <a:p>
                <a:endParaRPr lang="en-US" sz="2800" dirty="0"/>
              </a:p>
              <a:p>
                <a:endParaRPr lang="en-US" sz="2800" b="0" dirty="0"/>
              </a:p>
              <a:p>
                <a:r>
                  <a:rPr lang="en-US" b="0" dirty="0"/>
                  <a:t>Probability of moving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8DD3C97-819A-4092-813B-3557C7A5FB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758" r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BBC9F78-3875-48D4-A90C-C97D6D56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CTMC modeled with </a:t>
            </a:r>
            <a:r>
              <a:rPr lang="en-US" dirty="0" err="1"/>
              <a:t>n.e.</a:t>
            </a:r>
            <a:r>
              <a:rPr lang="en-US" dirty="0"/>
              <a:t> distributed transition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71804-ACFB-45D0-9073-A092560C1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64F758-6C5C-4628-AF72-8743890F68A0}"/>
                  </a:ext>
                </a:extLst>
              </p:cNvPr>
              <p:cNvSpPr txBox="1"/>
              <p:nvPr/>
            </p:nvSpPr>
            <p:spPr>
              <a:xfrm>
                <a:off x="2940113" y="4234385"/>
                <a:ext cx="1716047" cy="369332"/>
              </a:xfrm>
              <a:prstGeom prst="wedgeRectCallout">
                <a:avLst>
                  <a:gd name="adj1" fmla="val 40893"/>
                  <a:gd name="adj2" fmla="val -92238"/>
                </a:avLst>
              </a:prstGeom>
              <a:noFill/>
              <a:ln>
                <a:solidFill>
                  <a:schemeClr val="tx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Rate of exiting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64F758-6C5C-4628-AF72-8743890F6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113" y="4234385"/>
                <a:ext cx="1716047" cy="369332"/>
              </a:xfrm>
              <a:prstGeom prst="wedgeRectCallout">
                <a:avLst>
                  <a:gd name="adj1" fmla="val 40893"/>
                  <a:gd name="adj2" fmla="val -92238"/>
                </a:avLst>
              </a:prstGeom>
              <a:blipFill>
                <a:blip r:embed="rId3"/>
                <a:stretch>
                  <a:fillRect l="-2465" b="-17045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3C7B3E-9B83-4BE8-8A66-9BE09ACB61A2}"/>
                  </a:ext>
                </a:extLst>
              </p:cNvPr>
              <p:cNvSpPr txBox="1"/>
              <p:nvPr/>
            </p:nvSpPr>
            <p:spPr>
              <a:xfrm>
                <a:off x="5107247" y="4156420"/>
                <a:ext cx="2482218" cy="369332"/>
              </a:xfrm>
              <a:prstGeom prst="wedgeRectCallout">
                <a:avLst>
                  <a:gd name="adj1" fmla="val -33493"/>
                  <a:gd name="adj2" fmla="val -87080"/>
                </a:avLst>
              </a:prstGeom>
              <a:noFill/>
              <a:ln>
                <a:solidFill>
                  <a:schemeClr val="tx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Probability of going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3C7B3E-9B83-4BE8-8A66-9BE09ACB6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247" y="4156420"/>
                <a:ext cx="2482218" cy="369332"/>
              </a:xfrm>
              <a:prstGeom prst="wedgeRectCallout">
                <a:avLst>
                  <a:gd name="adj1" fmla="val -33493"/>
                  <a:gd name="adj2" fmla="val -87080"/>
                </a:avLst>
              </a:prstGeom>
              <a:blipFill>
                <a:blip r:embed="rId4"/>
                <a:stretch>
                  <a:fillRect l="-1956" b="-17647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4503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03E670-FFE5-409E-8CBE-1D1FF34EBF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52928" y="921058"/>
                <a:ext cx="7377389" cy="501588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Probability to go from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𝑙𝑎𝑛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𝑙𝑎𝑛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dirty="0"/>
                  <a:t>is: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den>
                        </m:f>
                      </m:e>
                    </m:d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r>
                  <a:rPr lang="en-US" sz="2000" dirty="0"/>
                  <a:t>What is the probability of changing to some lane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𝑙𝑎𝑛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seconds?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𝑙𝑎𝑛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𝑙𝑎𝑛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=(1−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𝑙𝑎𝑛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03E670-FFE5-409E-8CBE-1D1FF34EBF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52928" y="921058"/>
                <a:ext cx="7377389" cy="5015883"/>
              </a:xfrm>
              <a:blipFill>
                <a:blip r:embed="rId2"/>
                <a:stretch>
                  <a:fillRect l="-331" t="-1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648CE6F-B593-44C9-926A-76396878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CTMC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41BE3-81A0-4372-9ED1-7FD70BB29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14DDF01-3C9A-4C38-97BF-71B210F33EB7}"/>
                  </a:ext>
                </a:extLst>
              </p:cNvPr>
              <p:cNvSpPr/>
              <p:nvPr/>
            </p:nvSpPr>
            <p:spPr>
              <a:xfrm>
                <a:off x="1194179" y="2166583"/>
                <a:ext cx="825689" cy="7028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14DDF01-3C9A-4C38-97BF-71B210F33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179" y="2166583"/>
                <a:ext cx="825689" cy="70286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E0BF4D9-38C1-46D2-8E8E-D3C17DC0EB68}"/>
                  </a:ext>
                </a:extLst>
              </p:cNvPr>
              <p:cNvSpPr/>
              <p:nvPr/>
            </p:nvSpPr>
            <p:spPr>
              <a:xfrm>
                <a:off x="3134435" y="2166583"/>
                <a:ext cx="900753" cy="7028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E0BF4D9-38C1-46D2-8E8E-D3C17DC0E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435" y="2166583"/>
                <a:ext cx="900753" cy="702860"/>
              </a:xfrm>
              <a:prstGeom prst="ellipse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80FC37B-1F44-4675-B344-C5F1DDF83724}"/>
                  </a:ext>
                </a:extLst>
              </p:cNvPr>
              <p:cNvSpPr/>
              <p:nvPr/>
            </p:nvSpPr>
            <p:spPr>
              <a:xfrm>
                <a:off x="2019868" y="3508372"/>
                <a:ext cx="900753" cy="7028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80FC37B-1F44-4675-B344-C5F1DDF83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868" y="3508372"/>
                <a:ext cx="900753" cy="702860"/>
              </a:xfrm>
              <a:prstGeom prst="ellipse">
                <a:avLst/>
              </a:prstGeom>
              <a:blipFill>
                <a:blip r:embed="rId5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92DECF-880B-422C-95C4-01BF5D531D73}"/>
              </a:ext>
            </a:extLst>
          </p:cNvPr>
          <p:cNvSpPr/>
          <p:nvPr/>
        </p:nvSpPr>
        <p:spPr>
          <a:xfrm>
            <a:off x="1310185" y="2790967"/>
            <a:ext cx="696036" cy="975815"/>
          </a:xfrm>
          <a:custGeom>
            <a:avLst/>
            <a:gdLst>
              <a:gd name="connsiteX0" fmla="*/ 0 w 696036"/>
              <a:gd name="connsiteY0" fmla="*/ 0 h 975815"/>
              <a:gd name="connsiteX1" fmla="*/ 232012 w 696036"/>
              <a:gd name="connsiteY1" fmla="*/ 655093 h 975815"/>
              <a:gd name="connsiteX2" fmla="*/ 696036 w 696036"/>
              <a:gd name="connsiteY2" fmla="*/ 975815 h 975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6036" h="975815">
                <a:moveTo>
                  <a:pt x="0" y="0"/>
                </a:moveTo>
                <a:cubicBezTo>
                  <a:pt x="58003" y="246228"/>
                  <a:pt x="116006" y="492457"/>
                  <a:pt x="232012" y="655093"/>
                </a:cubicBezTo>
                <a:cubicBezTo>
                  <a:pt x="348018" y="817729"/>
                  <a:pt x="522027" y="896772"/>
                  <a:pt x="696036" y="975815"/>
                </a:cubicBezTo>
              </a:path>
            </a:pathLst>
          </a:cu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27A0E8-579A-41C5-9DDC-E6D6D5E4B38C}"/>
              </a:ext>
            </a:extLst>
          </p:cNvPr>
          <p:cNvSpPr/>
          <p:nvPr/>
        </p:nvSpPr>
        <p:spPr>
          <a:xfrm>
            <a:off x="1801504" y="2039487"/>
            <a:ext cx="1473959" cy="219217"/>
          </a:xfrm>
          <a:custGeom>
            <a:avLst/>
            <a:gdLst>
              <a:gd name="connsiteX0" fmla="*/ 0 w 1473959"/>
              <a:gd name="connsiteY0" fmla="*/ 157803 h 219217"/>
              <a:gd name="connsiteX1" fmla="*/ 696036 w 1473959"/>
              <a:gd name="connsiteY1" fmla="*/ 853 h 219217"/>
              <a:gd name="connsiteX2" fmla="*/ 1473959 w 1473959"/>
              <a:gd name="connsiteY2" fmla="*/ 219217 h 21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3959" h="219217">
                <a:moveTo>
                  <a:pt x="0" y="157803"/>
                </a:moveTo>
                <a:cubicBezTo>
                  <a:pt x="225188" y="74210"/>
                  <a:pt x="450376" y="-9383"/>
                  <a:pt x="696036" y="853"/>
                </a:cubicBezTo>
                <a:cubicBezTo>
                  <a:pt x="941696" y="11089"/>
                  <a:pt x="1207827" y="115153"/>
                  <a:pt x="1473959" y="219217"/>
                </a:cubicBezTo>
              </a:path>
            </a:pathLst>
          </a:cu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70457C-DDED-4DA0-AFAD-0362288F0D8E}"/>
              </a:ext>
            </a:extLst>
          </p:cNvPr>
          <p:cNvSpPr/>
          <p:nvPr/>
        </p:nvSpPr>
        <p:spPr>
          <a:xfrm>
            <a:off x="1856096" y="2722728"/>
            <a:ext cx="1337480" cy="138450"/>
          </a:xfrm>
          <a:custGeom>
            <a:avLst/>
            <a:gdLst>
              <a:gd name="connsiteX0" fmla="*/ 1337480 w 1337480"/>
              <a:gd name="connsiteY0" fmla="*/ 0 h 138450"/>
              <a:gd name="connsiteX1" fmla="*/ 634620 w 1337480"/>
              <a:gd name="connsiteY1" fmla="*/ 136478 h 138450"/>
              <a:gd name="connsiteX2" fmla="*/ 0 w 1337480"/>
              <a:gd name="connsiteY2" fmla="*/ 68239 h 1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7480" h="138450">
                <a:moveTo>
                  <a:pt x="1337480" y="0"/>
                </a:moveTo>
                <a:cubicBezTo>
                  <a:pt x="1097506" y="62552"/>
                  <a:pt x="857533" y="125105"/>
                  <a:pt x="634620" y="136478"/>
                </a:cubicBezTo>
                <a:cubicBezTo>
                  <a:pt x="411707" y="147851"/>
                  <a:pt x="205853" y="108045"/>
                  <a:pt x="0" y="68239"/>
                </a:cubicBezTo>
              </a:path>
            </a:pathLst>
          </a:cu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D3C3602-8B7A-462E-84A2-14C0908D1E92}"/>
              </a:ext>
            </a:extLst>
          </p:cNvPr>
          <p:cNvSpPr/>
          <p:nvPr/>
        </p:nvSpPr>
        <p:spPr>
          <a:xfrm>
            <a:off x="1890215" y="2804615"/>
            <a:ext cx="354842" cy="736979"/>
          </a:xfrm>
          <a:custGeom>
            <a:avLst/>
            <a:gdLst>
              <a:gd name="connsiteX0" fmla="*/ 354842 w 354842"/>
              <a:gd name="connsiteY0" fmla="*/ 736979 h 736979"/>
              <a:gd name="connsiteX1" fmla="*/ 218364 w 354842"/>
              <a:gd name="connsiteY1" fmla="*/ 266131 h 736979"/>
              <a:gd name="connsiteX2" fmla="*/ 0 w 354842"/>
              <a:gd name="connsiteY2" fmla="*/ 0 h 73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4842" h="736979">
                <a:moveTo>
                  <a:pt x="354842" y="736979"/>
                </a:moveTo>
                <a:cubicBezTo>
                  <a:pt x="316173" y="562970"/>
                  <a:pt x="277504" y="388961"/>
                  <a:pt x="218364" y="266131"/>
                </a:cubicBezTo>
                <a:cubicBezTo>
                  <a:pt x="159224" y="143301"/>
                  <a:pt x="79612" y="71650"/>
                  <a:pt x="0" y="0"/>
                </a:cubicBezTo>
              </a:path>
            </a:pathLst>
          </a:cu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25D4D-1ECB-4183-813F-325ECE241102}"/>
              </a:ext>
            </a:extLst>
          </p:cNvPr>
          <p:cNvSpPr txBox="1"/>
          <p:nvPr/>
        </p:nvSpPr>
        <p:spPr>
          <a:xfrm>
            <a:off x="2057400" y="1729684"/>
            <a:ext cx="82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0.6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68344B-DB9C-4410-AB46-D03C0EC39CE8}"/>
              </a:ext>
            </a:extLst>
          </p:cNvPr>
          <p:cNvSpPr txBox="1"/>
          <p:nvPr/>
        </p:nvSpPr>
        <p:spPr>
          <a:xfrm>
            <a:off x="904164" y="3278874"/>
            <a:ext cx="696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0.8</a:t>
            </a:r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E990FB2-569B-4D54-B001-9AC1CCB9701C}"/>
              </a:ext>
            </a:extLst>
          </p:cNvPr>
          <p:cNvSpPr/>
          <p:nvPr/>
        </p:nvSpPr>
        <p:spPr>
          <a:xfrm>
            <a:off x="4026090" y="2353454"/>
            <a:ext cx="389070" cy="382938"/>
          </a:xfrm>
          <a:custGeom>
            <a:avLst/>
            <a:gdLst>
              <a:gd name="connsiteX0" fmla="*/ 0 w 389070"/>
              <a:gd name="connsiteY0" fmla="*/ 266916 h 382938"/>
              <a:gd name="connsiteX1" fmla="*/ 177420 w 389070"/>
              <a:gd name="connsiteY1" fmla="*/ 382922 h 382938"/>
              <a:gd name="connsiteX2" fmla="*/ 382137 w 389070"/>
              <a:gd name="connsiteY2" fmla="*/ 260092 h 382938"/>
              <a:gd name="connsiteX3" fmla="*/ 320722 w 389070"/>
              <a:gd name="connsiteY3" fmla="*/ 75847 h 382938"/>
              <a:gd name="connsiteX4" fmla="*/ 122829 w 389070"/>
              <a:gd name="connsiteY4" fmla="*/ 785 h 382938"/>
              <a:gd name="connsiteX5" fmla="*/ 6823 w 389070"/>
              <a:gd name="connsiteY5" fmla="*/ 116791 h 3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070" h="382938">
                <a:moveTo>
                  <a:pt x="0" y="266916"/>
                </a:moveTo>
                <a:cubicBezTo>
                  <a:pt x="56865" y="325487"/>
                  <a:pt x="113731" y="384059"/>
                  <a:pt x="177420" y="382922"/>
                </a:cubicBezTo>
                <a:cubicBezTo>
                  <a:pt x="241109" y="381785"/>
                  <a:pt x="358253" y="311271"/>
                  <a:pt x="382137" y="260092"/>
                </a:cubicBezTo>
                <a:cubicBezTo>
                  <a:pt x="406021" y="208913"/>
                  <a:pt x="363940" y="119065"/>
                  <a:pt x="320722" y="75847"/>
                </a:cubicBezTo>
                <a:cubicBezTo>
                  <a:pt x="277504" y="32629"/>
                  <a:pt x="175146" y="-6039"/>
                  <a:pt x="122829" y="785"/>
                </a:cubicBezTo>
                <a:cubicBezTo>
                  <a:pt x="70512" y="7609"/>
                  <a:pt x="38667" y="62200"/>
                  <a:pt x="6823" y="116791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219290C-A0DE-48D1-8125-DE08AE7B9D0E}"/>
              </a:ext>
            </a:extLst>
          </p:cNvPr>
          <p:cNvSpPr/>
          <p:nvPr/>
        </p:nvSpPr>
        <p:spPr>
          <a:xfrm>
            <a:off x="2900258" y="3668333"/>
            <a:ext cx="389070" cy="382938"/>
          </a:xfrm>
          <a:custGeom>
            <a:avLst/>
            <a:gdLst>
              <a:gd name="connsiteX0" fmla="*/ 0 w 389070"/>
              <a:gd name="connsiteY0" fmla="*/ 266916 h 382938"/>
              <a:gd name="connsiteX1" fmla="*/ 177420 w 389070"/>
              <a:gd name="connsiteY1" fmla="*/ 382922 h 382938"/>
              <a:gd name="connsiteX2" fmla="*/ 382137 w 389070"/>
              <a:gd name="connsiteY2" fmla="*/ 260092 h 382938"/>
              <a:gd name="connsiteX3" fmla="*/ 320722 w 389070"/>
              <a:gd name="connsiteY3" fmla="*/ 75847 h 382938"/>
              <a:gd name="connsiteX4" fmla="*/ 122829 w 389070"/>
              <a:gd name="connsiteY4" fmla="*/ 785 h 382938"/>
              <a:gd name="connsiteX5" fmla="*/ 6823 w 389070"/>
              <a:gd name="connsiteY5" fmla="*/ 116791 h 3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070" h="382938">
                <a:moveTo>
                  <a:pt x="0" y="266916"/>
                </a:moveTo>
                <a:cubicBezTo>
                  <a:pt x="56865" y="325487"/>
                  <a:pt x="113731" y="384059"/>
                  <a:pt x="177420" y="382922"/>
                </a:cubicBezTo>
                <a:cubicBezTo>
                  <a:pt x="241109" y="381785"/>
                  <a:pt x="358253" y="311271"/>
                  <a:pt x="382137" y="260092"/>
                </a:cubicBezTo>
                <a:cubicBezTo>
                  <a:pt x="406021" y="208913"/>
                  <a:pt x="363940" y="119065"/>
                  <a:pt x="320722" y="75847"/>
                </a:cubicBezTo>
                <a:cubicBezTo>
                  <a:pt x="277504" y="32629"/>
                  <a:pt x="175146" y="-6039"/>
                  <a:pt x="122829" y="785"/>
                </a:cubicBezTo>
                <a:cubicBezTo>
                  <a:pt x="70512" y="7609"/>
                  <a:pt x="38667" y="62200"/>
                  <a:pt x="6823" y="116791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8DEE245-9C19-4FA3-97D0-E73197ABEA03}"/>
              </a:ext>
            </a:extLst>
          </p:cNvPr>
          <p:cNvSpPr/>
          <p:nvPr/>
        </p:nvSpPr>
        <p:spPr>
          <a:xfrm rot="11686522">
            <a:off x="820823" y="2209864"/>
            <a:ext cx="389070" cy="382938"/>
          </a:xfrm>
          <a:custGeom>
            <a:avLst/>
            <a:gdLst>
              <a:gd name="connsiteX0" fmla="*/ 0 w 389070"/>
              <a:gd name="connsiteY0" fmla="*/ 266916 h 382938"/>
              <a:gd name="connsiteX1" fmla="*/ 177420 w 389070"/>
              <a:gd name="connsiteY1" fmla="*/ 382922 h 382938"/>
              <a:gd name="connsiteX2" fmla="*/ 382137 w 389070"/>
              <a:gd name="connsiteY2" fmla="*/ 260092 h 382938"/>
              <a:gd name="connsiteX3" fmla="*/ 320722 w 389070"/>
              <a:gd name="connsiteY3" fmla="*/ 75847 h 382938"/>
              <a:gd name="connsiteX4" fmla="*/ 122829 w 389070"/>
              <a:gd name="connsiteY4" fmla="*/ 785 h 382938"/>
              <a:gd name="connsiteX5" fmla="*/ 6823 w 389070"/>
              <a:gd name="connsiteY5" fmla="*/ 116791 h 3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070" h="382938">
                <a:moveTo>
                  <a:pt x="0" y="266916"/>
                </a:moveTo>
                <a:cubicBezTo>
                  <a:pt x="56865" y="325487"/>
                  <a:pt x="113731" y="384059"/>
                  <a:pt x="177420" y="382922"/>
                </a:cubicBezTo>
                <a:cubicBezTo>
                  <a:pt x="241109" y="381785"/>
                  <a:pt x="358253" y="311271"/>
                  <a:pt x="382137" y="260092"/>
                </a:cubicBezTo>
                <a:cubicBezTo>
                  <a:pt x="406021" y="208913"/>
                  <a:pt x="363940" y="119065"/>
                  <a:pt x="320722" y="75847"/>
                </a:cubicBezTo>
                <a:cubicBezTo>
                  <a:pt x="277504" y="32629"/>
                  <a:pt x="175146" y="-6039"/>
                  <a:pt x="122829" y="785"/>
                </a:cubicBezTo>
                <a:cubicBezTo>
                  <a:pt x="70512" y="7609"/>
                  <a:pt x="38667" y="62200"/>
                  <a:pt x="6823" y="116791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AEA73B-ED8D-4799-B1F2-586FDEEBA961}"/>
              </a:ext>
            </a:extLst>
          </p:cNvPr>
          <p:cNvSpPr txBox="1"/>
          <p:nvPr/>
        </p:nvSpPr>
        <p:spPr>
          <a:xfrm>
            <a:off x="4076022" y="2140179"/>
            <a:ext cx="82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0.4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9FC6AB-90DE-4848-AAD9-ABAE38DA4744}"/>
              </a:ext>
            </a:extLst>
          </p:cNvPr>
          <p:cNvSpPr txBox="1"/>
          <p:nvPr/>
        </p:nvSpPr>
        <p:spPr>
          <a:xfrm>
            <a:off x="2071048" y="2579427"/>
            <a:ext cx="82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0.3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CD0B1-FCB4-4AE6-A756-2E1CB64933C4}"/>
              </a:ext>
            </a:extLst>
          </p:cNvPr>
          <p:cNvSpPr txBox="1"/>
          <p:nvPr/>
        </p:nvSpPr>
        <p:spPr>
          <a:xfrm>
            <a:off x="1924336" y="3015498"/>
            <a:ext cx="82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0.6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1E2D6A-02D7-44CE-B493-B298FA387916}"/>
              </a:ext>
            </a:extLst>
          </p:cNvPr>
          <p:cNvSpPr txBox="1"/>
          <p:nvPr/>
        </p:nvSpPr>
        <p:spPr>
          <a:xfrm>
            <a:off x="3108387" y="3738640"/>
            <a:ext cx="696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0.2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D9DD44-308F-4A4A-BEBE-F5CACED5A477}"/>
              </a:ext>
            </a:extLst>
          </p:cNvPr>
          <p:cNvSpPr txBox="1"/>
          <p:nvPr/>
        </p:nvSpPr>
        <p:spPr>
          <a:xfrm>
            <a:off x="254758" y="2166583"/>
            <a:ext cx="696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0.1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4716AC-06AA-42E9-9D04-E4FF185827D4}"/>
              </a:ext>
            </a:extLst>
          </p:cNvPr>
          <p:cNvSpPr txBox="1"/>
          <p:nvPr/>
        </p:nvSpPr>
        <p:spPr>
          <a:xfrm>
            <a:off x="1288643" y="175715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B21908-FB8A-49F4-B4F6-336A331963B5}"/>
              </a:ext>
            </a:extLst>
          </p:cNvPr>
          <p:cNvSpPr txBox="1"/>
          <p:nvPr/>
        </p:nvSpPr>
        <p:spPr>
          <a:xfrm>
            <a:off x="2273612" y="418088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BAD7C2-FF50-4B1B-8FA4-8990C60E1DE1}"/>
              </a:ext>
            </a:extLst>
          </p:cNvPr>
          <p:cNvSpPr txBox="1"/>
          <p:nvPr/>
        </p:nvSpPr>
        <p:spPr>
          <a:xfrm>
            <a:off x="3475603" y="28353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53686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34FA1A6-1968-426C-BD31-759337CD6D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50557" y="1332703"/>
                <a:ext cx="7415212" cy="4351338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≥0.5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Also recall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Probability to go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0,0.5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enabled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0,0.5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×0.5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34FA1A6-1968-426C-BD31-759337CD6D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0557" y="1332703"/>
                <a:ext cx="7415212" cy="4351338"/>
              </a:xfrm>
              <a:blipFill>
                <a:blip r:embed="rId2"/>
                <a:stretch>
                  <a:fillRect l="-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B63AEA5-F093-45C9-8431-78FC419CB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CTMC + PCTL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5D284-A56E-41D8-8AB7-2056DEC11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C9249F9-0248-414D-8857-4344859CB743}"/>
                  </a:ext>
                </a:extLst>
              </p:cNvPr>
              <p:cNvSpPr/>
              <p:nvPr/>
            </p:nvSpPr>
            <p:spPr>
              <a:xfrm>
                <a:off x="857250" y="2886075"/>
                <a:ext cx="535781" cy="542925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C9249F9-0248-414D-8857-4344859CB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0" y="2886075"/>
                <a:ext cx="535781" cy="54292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E5FDBE8-6A43-4BB6-B410-0F6ADA58D3C0}"/>
                  </a:ext>
                </a:extLst>
              </p:cNvPr>
              <p:cNvSpPr/>
              <p:nvPr/>
            </p:nvSpPr>
            <p:spPr>
              <a:xfrm>
                <a:off x="2580080" y="1874044"/>
                <a:ext cx="535781" cy="542925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E5FDBE8-6A43-4BB6-B410-0F6ADA58D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080" y="1874044"/>
                <a:ext cx="535781" cy="54292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218E2BA-059E-4D23-859B-583115DA6CE9}"/>
                  </a:ext>
                </a:extLst>
              </p:cNvPr>
              <p:cNvSpPr/>
              <p:nvPr/>
            </p:nvSpPr>
            <p:spPr>
              <a:xfrm>
                <a:off x="2559842" y="2886075"/>
                <a:ext cx="535781" cy="542925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218E2BA-059E-4D23-859B-583115DA6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842" y="2886075"/>
                <a:ext cx="535781" cy="54292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57A1F30-C124-4834-8928-44F69A430896}"/>
                  </a:ext>
                </a:extLst>
              </p:cNvPr>
              <p:cNvSpPr/>
              <p:nvPr/>
            </p:nvSpPr>
            <p:spPr>
              <a:xfrm>
                <a:off x="2559841" y="4108920"/>
                <a:ext cx="535781" cy="542925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57A1F30-C124-4834-8928-44F69A4308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841" y="4108920"/>
                <a:ext cx="535781" cy="54292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2EC12F-E143-4F9A-9ED6-B1E49B5B1D1E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1393031" y="3157538"/>
            <a:ext cx="116681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1AA939-0DEA-45B1-93FF-A262203C7D75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1314568" y="2337459"/>
            <a:ext cx="1343975" cy="62812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4D0806-D1E6-4766-8629-A8260B622966}"/>
              </a:ext>
            </a:extLst>
          </p:cNvPr>
          <p:cNvCxnSpPr>
            <a:cxnSpLocks/>
            <a:stCxn id="5" idx="5"/>
            <a:endCxn id="8" idx="1"/>
          </p:cNvCxnSpPr>
          <p:nvPr/>
        </p:nvCxnSpPr>
        <p:spPr>
          <a:xfrm>
            <a:off x="1314568" y="3349490"/>
            <a:ext cx="1323736" cy="83894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38648B-0914-4B35-8822-AD6C86DBAF91}"/>
              </a:ext>
            </a:extLst>
          </p:cNvPr>
          <p:cNvSpPr txBox="1"/>
          <p:nvPr/>
        </p:nvSpPr>
        <p:spPr>
          <a:xfrm>
            <a:off x="1761889" y="223230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375536-ED99-4EF4-926D-24AEFCB90FB2}"/>
              </a:ext>
            </a:extLst>
          </p:cNvPr>
          <p:cNvSpPr txBox="1"/>
          <p:nvPr/>
        </p:nvSpPr>
        <p:spPr>
          <a:xfrm>
            <a:off x="1803193" y="315753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19FB3D-FA42-4EC4-9073-3ED6240FB744}"/>
              </a:ext>
            </a:extLst>
          </p:cNvPr>
          <p:cNvSpPr txBox="1"/>
          <p:nvPr/>
        </p:nvSpPr>
        <p:spPr>
          <a:xfrm>
            <a:off x="1734063" y="386613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47AB5F-DEC6-47C2-A08E-6E3B3C2E79A2}"/>
                  </a:ext>
                </a:extLst>
              </p:cNvPr>
              <p:cNvSpPr txBox="1"/>
              <p:nvPr/>
            </p:nvSpPr>
            <p:spPr>
              <a:xfrm>
                <a:off x="3002679" y="1757818"/>
                <a:ext cx="541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47AB5F-DEC6-47C2-A08E-6E3B3C2E7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679" y="1757818"/>
                <a:ext cx="541751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52E6AC-1829-4206-9FF9-64E7044EE58F}"/>
                  </a:ext>
                </a:extLst>
              </p:cNvPr>
              <p:cNvSpPr txBox="1"/>
              <p:nvPr/>
            </p:nvSpPr>
            <p:spPr>
              <a:xfrm>
                <a:off x="3089241" y="2965585"/>
                <a:ext cx="368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52E6AC-1829-4206-9FF9-64E7044EE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241" y="2965585"/>
                <a:ext cx="368626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7F522-5630-4A1B-A3F2-02B803C53EDE}"/>
                  </a:ext>
                </a:extLst>
              </p:cNvPr>
              <p:cNvSpPr txBox="1"/>
              <p:nvPr/>
            </p:nvSpPr>
            <p:spPr>
              <a:xfrm>
                <a:off x="3082775" y="4195716"/>
                <a:ext cx="541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7F522-5630-4A1B-A3F2-02B803C53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775" y="4195716"/>
                <a:ext cx="541750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6B3CB0-C035-4A48-A30A-EFF73AADDC39}"/>
                  </a:ext>
                </a:extLst>
              </p:cNvPr>
              <p:cNvSpPr txBox="1"/>
              <p:nvPr/>
            </p:nvSpPr>
            <p:spPr>
              <a:xfrm>
                <a:off x="306103" y="3476041"/>
                <a:ext cx="1181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6B3CB0-C035-4A48-A30A-EFF73AADD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03" y="3476041"/>
                <a:ext cx="118192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80056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Breach : </a:t>
            </a:r>
            <a:r>
              <a:rPr lang="en-US" sz="1200" dirty="0">
                <a:solidFill>
                  <a:srgbClr val="FF0000"/>
                </a:solidFill>
                <a:hlinkClick r:id="rId2"/>
              </a:rPr>
              <a:t>https://link.springer.com/chapter/10.1007/978-3-642-14295-6_17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 err="1"/>
              <a:t>Prajna</a:t>
            </a:r>
            <a:r>
              <a:rPr lang="en-US" sz="1200" dirty="0"/>
              <a:t>, S., &amp; </a:t>
            </a:r>
            <a:r>
              <a:rPr lang="en-US" sz="1200" dirty="0" err="1"/>
              <a:t>Jadbabaie</a:t>
            </a:r>
            <a:r>
              <a:rPr lang="en-US" sz="1200" dirty="0"/>
              <a:t>, A. (2004, March). Safety verification of hybrid systems using barrier certificates.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 (pp. 477-492).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Duggirala</a:t>
            </a:r>
            <a:r>
              <a:rPr lang="en-US" sz="1200" dirty="0"/>
              <a:t>, </a:t>
            </a:r>
            <a:r>
              <a:rPr lang="en-US" sz="1200" dirty="0" err="1"/>
              <a:t>Parasara</a:t>
            </a:r>
            <a:r>
              <a:rPr lang="en-US" sz="1200" dirty="0"/>
              <a:t> Sridhar, et al. "C2E2: a verification tool for </a:t>
            </a:r>
            <a:r>
              <a:rPr lang="en-US" sz="1200" dirty="0" err="1"/>
              <a:t>stateflow</a:t>
            </a:r>
            <a:r>
              <a:rPr lang="en-US" sz="1200" dirty="0"/>
              <a:t> models." </a:t>
            </a:r>
            <a:r>
              <a:rPr lang="en-US" sz="1200" i="1" dirty="0"/>
              <a:t>International Conference on Tools and Algorithms for the Construction and Analysis of Systems</a:t>
            </a:r>
            <a:r>
              <a:rPr lang="en-US" sz="1200" dirty="0"/>
              <a:t>. 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Goran, Colas Le </a:t>
            </a:r>
            <a:r>
              <a:rPr lang="en-US" sz="1200" dirty="0" err="1"/>
              <a:t>Guernic</a:t>
            </a:r>
            <a:r>
              <a:rPr lang="en-US" sz="1200" dirty="0"/>
              <a:t>, Alexandre Donzé, Scott Cotton, </a:t>
            </a:r>
            <a:r>
              <a:rPr lang="en-US" sz="1200" dirty="0" err="1"/>
              <a:t>Rajarshi</a:t>
            </a:r>
            <a:r>
              <a:rPr lang="en-US" sz="1200" dirty="0"/>
              <a:t> Ray, Olivier </a:t>
            </a:r>
            <a:r>
              <a:rPr lang="en-US" sz="1200" dirty="0" err="1"/>
              <a:t>Lebeltel</a:t>
            </a:r>
            <a:r>
              <a:rPr lang="en-US" sz="1200" dirty="0"/>
              <a:t>, Rodolfo </a:t>
            </a:r>
            <a:r>
              <a:rPr lang="en-US" sz="1200" dirty="0" err="1"/>
              <a:t>Ripado</a:t>
            </a:r>
            <a:r>
              <a:rPr lang="en-US" sz="1200" dirty="0"/>
              <a:t>, Antoine Girard, Thao Dang, and Oded Maler. "</a:t>
            </a:r>
            <a:r>
              <a:rPr lang="en-US" sz="1200" dirty="0" err="1"/>
              <a:t>SpaceEx</a:t>
            </a:r>
            <a:r>
              <a:rPr lang="en-US" sz="1200" dirty="0"/>
              <a:t>: Scalable verification of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379-395. Springer, Berlin, Heidelberg, 2011.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Chen, Xin, Erika </a:t>
            </a:r>
            <a:r>
              <a:rPr lang="en-US" sz="1200" dirty="0" err="1"/>
              <a:t>Ábrahám</a:t>
            </a:r>
            <a:r>
              <a:rPr lang="en-US" sz="1200" dirty="0"/>
              <a:t>, and Sriram </a:t>
            </a:r>
            <a:r>
              <a:rPr lang="en-US" sz="1200" dirty="0" err="1"/>
              <a:t>Sankaranarayanan</a:t>
            </a:r>
            <a:r>
              <a:rPr lang="en-US" sz="1200" dirty="0"/>
              <a:t>. "Flow*: An analyzer for non-linear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258-263. Springer, Berlin, Heidelberg, 2013.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Goran. "</a:t>
            </a:r>
            <a:r>
              <a:rPr lang="en-US" sz="1200" dirty="0" err="1"/>
              <a:t>PHAVer</a:t>
            </a:r>
            <a:r>
              <a:rPr lang="en-US" sz="1200" dirty="0"/>
              <a:t>: Algorithmic verification of hybrid systems past </a:t>
            </a:r>
            <a:r>
              <a:rPr lang="en-US" sz="1200" dirty="0" err="1"/>
              <a:t>HyTech</a:t>
            </a:r>
            <a:r>
              <a:rPr lang="en-US" sz="1200" dirty="0"/>
              <a:t>."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. Springer, Berlin, Heidelberg, 2005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Asarin</a:t>
            </a:r>
            <a:r>
              <a:rPr lang="en-US" sz="1200" dirty="0"/>
              <a:t>, E., Dang, T., &amp; Maler, O. (2002, July). The d/</a:t>
            </a:r>
            <a:r>
              <a:rPr lang="en-US" sz="1200" dirty="0" err="1"/>
              <a:t>dt</a:t>
            </a:r>
            <a:r>
              <a:rPr lang="en-US" sz="1200" dirty="0"/>
              <a:t> tool for verification of hybrid systems.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 (pp. 365-370). Springer, Berlin, Heidelberg.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Fan, </a:t>
            </a:r>
            <a:r>
              <a:rPr lang="en-US" sz="1200" dirty="0" err="1"/>
              <a:t>Chuchu</a:t>
            </a:r>
            <a:r>
              <a:rPr lang="en-US" sz="1200" dirty="0"/>
              <a:t>, Bolun Qi, </a:t>
            </a:r>
            <a:r>
              <a:rPr lang="en-US" sz="1200" dirty="0" err="1"/>
              <a:t>Sayan</a:t>
            </a:r>
            <a:r>
              <a:rPr lang="en-US" sz="1200" dirty="0"/>
              <a:t> </a:t>
            </a:r>
            <a:r>
              <a:rPr lang="en-US" sz="1200" dirty="0" err="1"/>
              <a:t>Mitra</a:t>
            </a:r>
            <a:r>
              <a:rPr lang="en-US" sz="1200" dirty="0"/>
              <a:t>, Mahesh Viswanathan, and </a:t>
            </a:r>
            <a:r>
              <a:rPr lang="en-US" sz="1200" dirty="0" err="1"/>
              <a:t>Parasara</a:t>
            </a:r>
            <a:r>
              <a:rPr lang="en-US" sz="1200" dirty="0"/>
              <a:t> Sridhar </a:t>
            </a:r>
            <a:r>
              <a:rPr lang="en-US" sz="1200" dirty="0" err="1"/>
              <a:t>Duggirala</a:t>
            </a:r>
            <a:r>
              <a:rPr lang="en-US" sz="1200" dirty="0"/>
              <a:t>. "Automatic reachability analysis for nonlinear hybrid models with C2E2."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531-538. Springer, Cham, 2016.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Donzé, Alexandre, and Oded Maler. "Systematic simulation using sensitivity analysis."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, pp. 174-189. Springer, Berlin, Heidelberg, 2007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8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Are the following invariants?: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&lt;2</m:t>
                        </m:r>
                      </m:e>
                    </m:d>
                  </m:oMath>
                </a14:m>
                <a:endParaRPr lang="en-US" b="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  <a:blipFill>
                <a:blip r:embed="rId2"/>
                <a:stretch>
                  <a:fillRect l="-1089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6786564" y="1723596"/>
            <a:ext cx="4936946" cy="3155898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0785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96D6901-87FE-6DF0-8630-B7168ECFF8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Suppose,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𝑆𝑎𝑓𝑒</m:t>
                        </m:r>
                      </m:e>
                    </m:acc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r>
                  <a:rPr lang="en-US" dirty="0">
                    <a:solidFill>
                      <a:prstClr val="black"/>
                    </a:solidFill>
                  </a:rPr>
                  <a:t>I.e.,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&lt;0 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&gt;3}</m:t>
                    </m:r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endParaRPr lang="en-US" dirty="0">
                  <a:solidFill>
                    <a:prstClr val="black"/>
                  </a:solidFill>
                </a:endParaRPr>
              </a:p>
              <a:p>
                <a:r>
                  <a:rPr lang="en-US" dirty="0">
                    <a:solidFill>
                      <a:prstClr val="black"/>
                    </a:solidFill>
                  </a:rPr>
                  <a:t>Can we verify that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for modified switch?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r>
                  <a:rPr lang="en-US" dirty="0"/>
                  <a:t>How do we prove it?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96D6901-87FE-6DF0-8630-B7168ECFF8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5332A9B-1331-7BE1-1022-210421751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Proofs of Safety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25BE7-A422-E39F-2BFE-50D738AFD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8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Given TS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a property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Base case: Show that all initial states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Inductive case: assume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/>
                  <a:t> satisfies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then show that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must also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  <a:blipFill>
                <a:blip r:embed="rId2"/>
                <a:stretch>
                  <a:fillRect l="-208" t="-5263" b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Safety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3921851" y="2959841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258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763949"/>
                <a:ext cx="11699087" cy="3920092"/>
              </a:xfrm>
            </p:spPr>
            <p:txBody>
              <a:bodyPr/>
              <a:lstStyle/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b="1" i="1" dirty="0"/>
                  <a:t>inductive invariant </a:t>
                </a:r>
                <a:r>
                  <a:rPr lang="en-US" dirty="0"/>
                  <a:t>of a transition system TS if </a:t>
                </a:r>
              </a:p>
              <a:p>
                <a:pPr lvl="1"/>
                <a:r>
                  <a:rPr lang="en-US" dirty="0"/>
                  <a:t>Every initial state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any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By definition,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then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hence it is also an invariant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763949"/>
                <a:ext cx="11699087" cy="3920092"/>
              </a:xfrm>
              <a:blipFill>
                <a:blip r:embed="rId2"/>
                <a:stretch>
                  <a:fillRect l="-625"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CC62B8-3AC3-4AE7-99DA-089730B1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Invariant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2B800-5376-4528-B489-41C17432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6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remains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is zero,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  <a:blipFill>
                <a:blip r:embed="rId2"/>
                <a:stretch>
                  <a:fillRect l="-782" t="-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53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509273"/>
                <a:ext cx="11699087" cy="417476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Inductive case: </a:t>
                </a:r>
              </a:p>
              <a:p>
                <a:pPr lvl="1"/>
                <a:r>
                  <a:rPr lang="en-US" dirty="0"/>
                  <a:t>Pick an arbitrary state (i.e.,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the transition, there are two cases: (Note: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an integer)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after the transition,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b="0" dirty="0"/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400" dirty="0"/>
                  <a:t> (because guard is not true), which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lvl="1"/>
                <a:r>
                  <a:rPr lang="en-US" dirty="0"/>
                  <a:t>In either case, after the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and the proof is complete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509273"/>
                <a:ext cx="11699087" cy="4174768"/>
              </a:xfrm>
              <a:blipFill>
                <a:blip r:embed="rId2"/>
                <a:stretch>
                  <a:fillRect l="-625" t="-2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/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  <a:blipFill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13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44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Inductive case: </a:t>
                </a:r>
              </a:p>
              <a:p>
                <a:r>
                  <a:rPr lang="en-US" sz="3200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Now assume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satisfies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, i.e.,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Consider the transition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r>
                  <a:rPr lang="en-US" sz="3200" dirty="0"/>
                  <a:t>What if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/>
                  <a:t>)? Clearly,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(1,−1)</m:t>
                    </m:r>
                  </m:oMath>
                </a14:m>
                <a:r>
                  <a:rPr lang="en-US" sz="3200" dirty="0"/>
                  <a:t> does not satisfy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!</a:t>
                </a:r>
              </a:p>
              <a:p>
                <a:r>
                  <a:rPr lang="en-US" sz="3200" dirty="0"/>
                  <a:t>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</a:t>
                </a:r>
                <a:r>
                  <a:rPr lang="en-US" sz="3200" b="1" dirty="0"/>
                  <a:t>not </a:t>
                </a:r>
                <a:r>
                  <a:rPr lang="en-US" sz="3200" dirty="0"/>
                  <a:t>an inductive invariant for TS, and the proof fails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4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∧(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99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E3D72-9EB0-4B41-9332-7D05D1FDA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safety requirement states that a system always stays within the set of </a:t>
            </a:r>
            <a:r>
              <a:rPr lang="en-US" i="1" dirty="0"/>
              <a:t>good</a:t>
            </a:r>
            <a:r>
              <a:rPr lang="en-US" dirty="0"/>
              <a:t> states (i.e. nothing bad every happens)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Collision avoidance: the distance between a car and a pedestrian is always greater than a threshold</a:t>
            </a:r>
          </a:p>
          <a:p>
            <a:pPr lvl="1"/>
            <a:r>
              <a:rPr lang="en-US" dirty="0"/>
              <a:t>Patient’s blood glucose never drops below 80 mg/</a:t>
            </a:r>
            <a:r>
              <a:rPr lang="en-US" dirty="0" err="1"/>
              <a:t>dL</a:t>
            </a:r>
            <a:endParaRPr lang="en-US" dirty="0"/>
          </a:p>
          <a:p>
            <a:pPr lvl="1"/>
            <a:r>
              <a:rPr lang="en-US" dirty="0"/>
              <a:t>Maximum temperature specification on the battery is not exceeded </a:t>
            </a:r>
          </a:p>
          <a:p>
            <a:r>
              <a:rPr lang="en-US" dirty="0"/>
              <a:t>Safety requirements can be formalized using transition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E150FB-3EB5-4ECB-AE09-76FB116D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Requirements/Specifications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4454B-018F-4C73-A2A5-EBA5F035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76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Inductive case: </a:t>
                </a:r>
              </a:p>
              <a:p>
                <a:r>
                  <a:rPr lang="en-US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transition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/>
                  <a:t>, else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Now,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i="1" dirty="0"/>
                  <a:t>,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thus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−1≥0</m:t>
                    </m:r>
                  </m:oMath>
                </a14:m>
                <a:r>
                  <a:rPr lang="en-US" dirty="0"/>
                  <a:t>. Thus,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satisfied</a:t>
                </a:r>
              </a:p>
              <a:p>
                <a:pPr lvl="1"/>
                <a:r>
                  <a:rPr lang="en-US" dirty="0"/>
                  <a:t>Else case is trivially satisfied because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US" dirty="0"/>
                  <a:t> do not change value</a:t>
                </a:r>
              </a:p>
              <a:p>
                <a:r>
                  <a:rPr lang="en-US" dirty="0"/>
                  <a:t>In both cases,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holds, so,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1042" t="-3226" b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53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1C0053F-7DCD-A48B-B25E-12102721FB52}"/>
              </a:ext>
            </a:extLst>
          </p:cNvPr>
          <p:cNvSpPr/>
          <p:nvPr/>
        </p:nvSpPr>
        <p:spPr>
          <a:xfrm>
            <a:off x="8294641" y="2866779"/>
            <a:ext cx="1664902" cy="1514386"/>
          </a:xfrm>
          <a:prstGeom prst="triangle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5F62AF-F417-D69C-8ED2-251DC4844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an inductive invariant for this system?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9CC16-5D09-179A-F1FA-A9AE4BE1E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67BAC1-3BDF-BDF6-FA2F-396D3D0DB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13" r="13232"/>
          <a:stretch/>
        </p:blipFill>
        <p:spPr>
          <a:xfrm>
            <a:off x="247135" y="1012902"/>
            <a:ext cx="5078627" cy="44725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AF58EC-DD1D-D5B3-8EE4-0C6108936665}"/>
                  </a:ext>
                </a:extLst>
              </p:cNvPr>
              <p:cNvSpPr txBox="1"/>
              <p:nvPr/>
            </p:nvSpPr>
            <p:spPr>
              <a:xfrm>
                <a:off x="6437870" y="1970532"/>
                <a:ext cx="39994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AF58EC-DD1D-D5B3-8EE4-0C6108936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870" y="1970532"/>
                <a:ext cx="3999428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8ADAB0-219A-F616-1153-4CA6F26F8225}"/>
              </a:ext>
            </a:extLst>
          </p:cNvPr>
          <p:cNvCxnSpPr>
            <a:cxnSpLocks/>
          </p:cNvCxnSpPr>
          <p:nvPr/>
        </p:nvCxnSpPr>
        <p:spPr>
          <a:xfrm flipV="1">
            <a:off x="8285205" y="2570205"/>
            <a:ext cx="0" cy="3737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5D6ECC-3BD7-F8E7-A88A-9E2A0FFD6B67}"/>
              </a:ext>
            </a:extLst>
          </p:cNvPr>
          <p:cNvCxnSpPr>
            <a:cxnSpLocks/>
          </p:cNvCxnSpPr>
          <p:nvPr/>
        </p:nvCxnSpPr>
        <p:spPr>
          <a:xfrm>
            <a:off x="6244281" y="4372233"/>
            <a:ext cx="42589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735F2F-1ED3-40E4-A78B-687E5D6BB2FC}"/>
              </a:ext>
            </a:extLst>
          </p:cNvPr>
          <p:cNvSpPr txBox="1"/>
          <p:nvPr/>
        </p:nvSpPr>
        <p:spPr>
          <a:xfrm>
            <a:off x="8038070" y="25702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B539C9-22B9-E8B9-445F-78A130B8B940}"/>
              </a:ext>
            </a:extLst>
          </p:cNvPr>
          <p:cNvSpPr txBox="1"/>
          <p:nvPr/>
        </p:nvSpPr>
        <p:spPr>
          <a:xfrm>
            <a:off x="10201558" y="4362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D59A2D-A52D-D6A8-84B7-2B301D08E3F5}"/>
              </a:ext>
            </a:extLst>
          </p:cNvPr>
          <p:cNvSpPr txBox="1"/>
          <p:nvPr/>
        </p:nvSpPr>
        <p:spPr>
          <a:xfrm>
            <a:off x="7729331" y="406983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C123B1-A652-97D3-2184-B4BC722C1D47}"/>
              </a:ext>
            </a:extLst>
          </p:cNvPr>
          <p:cNvSpPr/>
          <p:nvPr/>
        </p:nvSpPr>
        <p:spPr>
          <a:xfrm>
            <a:off x="9300658" y="3082998"/>
            <a:ext cx="658885" cy="53648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Unsafe</a:t>
            </a:r>
          </a:p>
        </p:txBody>
      </p:sp>
    </p:spTree>
    <p:extLst>
      <p:ext uri="{BB962C8B-B14F-4D97-AF65-F5344CB8AC3E}">
        <p14:creationId xmlns:p14="http://schemas.microsoft.com/office/powerpoint/2010/main" val="1537521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establish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invariant of TS:</a:t>
                </a:r>
              </a:p>
              <a:p>
                <a:r>
                  <a:rPr lang="en-US" dirty="0"/>
                  <a:t>Find another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(i.e., every state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must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</a:t>
                </a:r>
              </a:p>
              <a:p>
                <a:pPr lvl="2"/>
                <a:r>
                  <a:rPr lang="en-US" dirty="0"/>
                  <a:t>Show initial states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For arbitrary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, and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show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is a sound and complete strategy for establishing safety invariants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  <a:blipFill>
                <a:blip r:embed="rId2"/>
                <a:stretch>
                  <a:fillRect l="-1042" t="-2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40BF5C5-D88F-402F-A285-E841028C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prove safety invariants?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93B85-3E3A-4B17-96D0-E7EDC5011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64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827C74-0597-4EAE-9099-750FA2E4E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Formal system: </a:t>
            </a:r>
          </a:p>
          <a:p>
            <a:pPr lvl="1"/>
            <a:r>
              <a:rPr lang="en-US" sz="2400" dirty="0"/>
              <a:t>a set of axioms, </a:t>
            </a:r>
          </a:p>
          <a:p>
            <a:pPr lvl="1"/>
            <a:r>
              <a:rPr lang="en-US" sz="2400" dirty="0"/>
              <a:t>a grammar for specifying well-formed formulas, </a:t>
            </a:r>
          </a:p>
          <a:p>
            <a:pPr lvl="1"/>
            <a:r>
              <a:rPr lang="en-US" sz="2400" dirty="0"/>
              <a:t>a set of inference rules for deriving new true formulas from axioms</a:t>
            </a:r>
          </a:p>
          <a:p>
            <a:r>
              <a:rPr lang="en-US" sz="2400" dirty="0"/>
              <a:t>Sound: </a:t>
            </a:r>
          </a:p>
          <a:p>
            <a:pPr lvl="1"/>
            <a:r>
              <a:rPr lang="en-US" sz="2400" dirty="0"/>
              <a:t>Starting from the axioms and using inference rules of the formal system,</a:t>
            </a:r>
          </a:p>
          <a:p>
            <a:pPr lvl="1"/>
            <a:r>
              <a:rPr lang="en-US" sz="2400" dirty="0"/>
              <a:t>cannot arrive at a formula that is equivalent  to false.</a:t>
            </a:r>
          </a:p>
          <a:p>
            <a:r>
              <a:rPr lang="en-US" sz="2400" dirty="0"/>
              <a:t>Complete: Complete with respect to a property if</a:t>
            </a:r>
          </a:p>
          <a:p>
            <a:pPr lvl="1"/>
            <a:r>
              <a:rPr lang="en-US" sz="2400" dirty="0"/>
              <a:t>every formula having the property can be derived using the inference rules</a:t>
            </a:r>
          </a:p>
          <a:p>
            <a:r>
              <a:rPr lang="en-US" sz="2400" dirty="0"/>
              <a:t>Proof rule for proving safety for a transition system is sound and complete: </a:t>
            </a:r>
          </a:p>
          <a:p>
            <a:pPr lvl="1"/>
            <a:r>
              <a:rPr lang="en-US" sz="2400" dirty="0"/>
              <a:t>Sound: If a (safe) inductive invariant exists, then the system is indeed safe</a:t>
            </a:r>
          </a:p>
          <a:p>
            <a:pPr lvl="1"/>
            <a:r>
              <a:rPr lang="en-US" sz="2400" dirty="0"/>
              <a:t>Complete: If the system is safe, an inductive invariant must exist </a:t>
            </a:r>
          </a:p>
          <a:p>
            <a:pPr lvl="2"/>
            <a:r>
              <a:rPr lang="en-US" sz="2400" dirty="0"/>
              <a:t>May still be hard/undecidable to find!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36E106-BAA5-4F90-9E03-6CDAB249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Soundness and Completeness of Safety with Inductive Invariants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884F5-7AB6-45D3-8555-0F6FD0BE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35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Let’s try the inductive invariant: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𝑜𝑛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⇒(0≤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≤2)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  <a:blipFill>
                <a:blip r:embed="rId2"/>
                <a:stretch>
                  <a:fillRect l="-208" t="-55844" b="-1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Proof for Switch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7818287" y="2580656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↦0,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𝑚𝑜𝑑𝑒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</m:oMath>
                </a14:m>
                <a:endParaRPr lang="ar-AE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Base case: </a:t>
                </a:r>
                <a:r>
                  <a:rPr lang="ar-AE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trivially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hypothesis: assume that a state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step: prove that any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s.t.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[trivial]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[satisfies second conjunct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]</a:t>
                </a: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this implies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+1≤2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so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otherwise, this again implies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inductive invariant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Further,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(note that every state satisfying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will satisfy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)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invariant of the TS!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1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A374BB-617B-4E13-9F80-7B852B79C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0A93C-11FF-4671-B918-E8BE5837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49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of a transition system is </a:t>
                </a:r>
                <a:r>
                  <a:rPr lang="en-US" sz="2400" b="1" i="1" dirty="0"/>
                  <a:t>reachable</a:t>
                </a:r>
                <a:r>
                  <a:rPr lang="en-US" sz="2400" dirty="0"/>
                  <a:t> if there is an execution starting in some initial state that ends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Algorithm to compute reachable states from a given set of initial states (just BFS):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  <a:blipFill>
                <a:blip r:embed="rId2"/>
                <a:stretch>
                  <a:fillRect l="-417" t="-10000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9E9C6A6-9F30-4E82-BCF5-4560988F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31E36-5508-4B9A-B63C-F513233C0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/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Procedure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ComputeReach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(TS)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:=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sz="2000" dirty="0"/>
                  <a:t>, k:=1;</a:t>
                </a:r>
              </a:p>
              <a:p>
                <a:pPr lvl="1"/>
                <a:r>
                  <a:rPr lang="en-US" sz="2000" b="1" dirty="0"/>
                  <a:t>While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Temp :=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ForEach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	</a:t>
                </a:r>
                <a:r>
                  <a:rPr lang="en-US" sz="2000" b="1" dirty="0"/>
                  <a:t>If</a:t>
                </a:r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)  Temp :=  Temp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EndForEach</a:t>
                </a:r>
                <a:endParaRPr lang="en-US" sz="2000" b="1" dirty="0"/>
              </a:p>
              <a:p>
                <a:pPr lvl="1"/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Temp,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:=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b="1" dirty="0" err="1"/>
                  <a:t>EndWhile</a:t>
                </a:r>
                <a:endParaRPr lang="en-US" sz="2000" b="1" dirty="0"/>
              </a:p>
              <a:p>
                <a:pPr lvl="1"/>
                <a:r>
                  <a:rPr lang="en-US" sz="2000" b="1" dirty="0"/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lvl="1"/>
                <a:r>
                  <a:rPr lang="en-US" sz="2000" b="1" dirty="0" err="1"/>
                  <a:t>EndProcedure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blipFill>
                <a:blip r:embed="rId3"/>
                <a:stretch>
                  <a:fillRect l="-1110" t="-1053" b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/>
              <p:nvPr/>
            </p:nvSpPr>
            <p:spPr>
              <a:xfrm>
                <a:off x="166681" y="2890278"/>
                <a:ext cx="488388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1800" dirty="0"/>
                  <a:t>To get a proof of safety, do reachability computation, and if </a:t>
                </a:r>
                <a:r>
                  <a:rPr lang="en-US" sz="1800" b="1" dirty="0" err="1"/>
                  <a:t>ComputeReach</a:t>
                </a:r>
                <a:r>
                  <a:rPr lang="en-US" sz="1800" dirty="0"/>
                  <a:t>(TS)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1800" dirty="0"/>
                  <a:t>, then the TS is safe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1" y="2890278"/>
                <a:ext cx="4883884" cy="1200329"/>
              </a:xfrm>
              <a:prstGeom prst="rect">
                <a:avLst/>
              </a:prstGeom>
              <a:blipFill>
                <a:blip r:embed="rId4"/>
                <a:stretch>
                  <a:fillRect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51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 </a:t>
                </a:r>
                <a:r>
                  <a:rPr lang="en-US" b="1" dirty="0" err="1"/>
                  <a:t>ComputeReach</a:t>
                </a:r>
                <a:r>
                  <a:rPr lang="en-US" dirty="0"/>
                  <a:t>(TS), it actually gives an inductive definition of reachable states</a:t>
                </a:r>
              </a:p>
              <a:p>
                <a:pPr lvl="1"/>
                <a:r>
                  <a:rPr lang="en-US" dirty="0"/>
                  <a:t>All states specified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 are reachable using 0 transitions</a:t>
                </a:r>
              </a:p>
              <a:p>
                <a:pPr lvl="1"/>
                <a:r>
                  <a:rPr lang="en-US" dirty="0"/>
                  <a:t>If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transitions,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a transition in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transitions</a:t>
                </a:r>
              </a:p>
              <a:p>
                <a:pPr lvl="1"/>
                <a:r>
                  <a:rPr lang="en-US" dirty="0"/>
                  <a:t>Reachable =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transitions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5ED68D8-C028-4CB4-B811-5BB349A9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Reachability to compute invariants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84E6D-6965-4F39-963F-CD4D13AF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17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C38055-A62D-48F6-BF02-75A3DDB65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discrete-timed, finite-state systems : </a:t>
                </a:r>
              </a:p>
              <a:p>
                <a:pPr lvl="1"/>
                <a:r>
                  <a:rPr lang="en-US" dirty="0"/>
                  <a:t>Reachable set of states can be exactly computed</a:t>
                </a:r>
              </a:p>
              <a:p>
                <a:pPr lvl="1"/>
                <a:r>
                  <a:rPr lang="en-US" dirty="0"/>
                  <a:t>Could be expensive if the number of states is large (state-space explosion problem)</a:t>
                </a:r>
              </a:p>
              <a:p>
                <a:r>
                  <a:rPr lang="en-US" dirty="0"/>
                  <a:t>Use abstraction to </a:t>
                </a:r>
                <a:r>
                  <a:rPr lang="en-US" i="1" dirty="0"/>
                  <a:t>compress </a:t>
                </a:r>
                <a:r>
                  <a:rPr lang="en-US" dirty="0"/>
                  <a:t>reachable state space</a:t>
                </a:r>
              </a:p>
              <a:p>
                <a:pPr lvl="2"/>
                <a:r>
                  <a:rPr lang="en-US" dirty="0"/>
                  <a:t>If counterexample not found in abstract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no counterexample exists</a:t>
                </a:r>
              </a:p>
              <a:p>
                <a:pPr lvl="2"/>
                <a:r>
                  <a:rPr lang="en-US" dirty="0"/>
                  <a:t>If counterexample found in abstract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need to check if counterexample is real (and if not </a:t>
                </a:r>
                <a:r>
                  <a:rPr lang="en-US" i="1" dirty="0"/>
                  <a:t>refine</a:t>
                </a:r>
                <a:r>
                  <a:rPr lang="en-US" dirty="0"/>
                  <a:t> the state space)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C38055-A62D-48F6-BF02-75A3DDB65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DD4D471-EB23-4EF9-90A2-D08083C3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FBF1E-5095-4B80-A608-0F88D0FC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855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222038-81D3-403E-AE75-01955F1C1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420857"/>
            <a:ext cx="11699087" cy="3263183"/>
          </a:xfrm>
        </p:spPr>
        <p:txBody>
          <a:bodyPr/>
          <a:lstStyle/>
          <a:p>
            <a:r>
              <a:rPr lang="en-US" dirty="0"/>
              <a:t>Timed, Continuous (Linear &amp; Nonlinear), Hybrid processes: reachable sets are harder to compute: undecidable in general</a:t>
            </a:r>
          </a:p>
          <a:p>
            <a:r>
              <a:rPr lang="en-US" dirty="0"/>
              <a:t>Various approaches have been researched over last 25 years (we will look at this later)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319946-7F9F-4EEF-A2E9-DB6E627C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general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F9CD6-DC5A-4393-814D-E94CEFBC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3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Transition System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Set of State Variables over finite or infinite domains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: Function mapping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initial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: Transition description giving code to update variables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  <a:blipFill>
                <a:blip r:embed="rId2"/>
                <a:stretch>
                  <a:fillRect l="-119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8AB7D4-E14D-4941-B12D-67ADF918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2FE2-5F71-44DF-9BAB-E2CB7891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120AAC-F84B-4C26-BEC3-2E3327A97B5B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AD62F0-46B1-4724-8B7D-E2E5B95F2A9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691C71-6315-43B2-B7F2-890FCA147A5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7A11F36B-5F54-4601-8F18-CDDA74ADF4DD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A58FDFC8-BD1E-45ED-AA20-859C6EE86F1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415229A-17B9-445B-AC2C-0361CD3DB6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F03E1D-1B91-46C5-AEF2-D636DB01C21B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BA6AAF0-817D-4CE6-8F54-CF1B41F4E68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85F874-00B7-43CF-A30A-F999CE296BB5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31183A-D8C7-46A7-A918-DE9C6BA4C178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DB4EE09-2450-4D9B-9CE9-BFAA930B43A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63D270B-91B6-440B-9CB0-FD23D69FD1E6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9AC00F0-8BA8-499B-8AC4-0C0DAD5531CD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9949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30C4EF-B1B8-4D11-8028-0DEBC11E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Coming up with invariants and proofs requires considerable human ingenuity!</a:t>
            </a:r>
          </a:p>
          <a:p>
            <a:r>
              <a:rPr lang="en-US" sz="2400" dirty="0"/>
              <a:t>Initial techniques for </a:t>
            </a:r>
            <a:r>
              <a:rPr lang="en-US" sz="2400" i="1" dirty="0"/>
              <a:t>formal verification </a:t>
            </a:r>
            <a:r>
              <a:rPr lang="en-US" sz="2400" dirty="0"/>
              <a:t>i.e. rigorously establishing program correctness were all largely manual</a:t>
            </a:r>
          </a:p>
          <a:p>
            <a:r>
              <a:rPr lang="en-US" sz="2400" i="1" dirty="0"/>
              <a:t>Model checking</a:t>
            </a:r>
            <a:r>
              <a:rPr lang="en-US" sz="2400" dirty="0"/>
              <a:t> (invented around 1981-82) was the first approach at trying to automate the process of </a:t>
            </a:r>
            <a:r>
              <a:rPr lang="en-US" sz="2400" i="1" dirty="0"/>
              <a:t>proving</a:t>
            </a:r>
            <a:r>
              <a:rPr lang="en-US" sz="2400" dirty="0"/>
              <a:t> program correctness</a:t>
            </a:r>
          </a:p>
          <a:p>
            <a:endParaRPr lang="en-US" sz="24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4D87DC-3712-41CB-8720-B8DFD7EB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 &amp; 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9F441-0F52-4362-8261-36854787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2063C-238A-4CFA-990F-F4D326BEC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346" y="3587745"/>
            <a:ext cx="1572222" cy="2096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90222-D1EB-4D75-9D6B-03830DC8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13" y="3587744"/>
            <a:ext cx="1612769" cy="2096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4A3B4-2236-487E-B66F-38D428E2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532" y="3587743"/>
            <a:ext cx="1630750" cy="20962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CA306A-935D-4514-9050-08A8E86F0442}"/>
              </a:ext>
            </a:extLst>
          </p:cNvPr>
          <p:cNvSpPr txBox="1"/>
          <p:nvPr/>
        </p:nvSpPr>
        <p:spPr>
          <a:xfrm>
            <a:off x="7383010" y="3493972"/>
            <a:ext cx="32480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checking inventors, </a:t>
            </a:r>
          </a:p>
          <a:p>
            <a:r>
              <a:rPr lang="en-US" dirty="0"/>
              <a:t>ACM 2007 Turing Award winners</a:t>
            </a:r>
          </a:p>
          <a:p>
            <a:endParaRPr lang="en-US" dirty="0"/>
          </a:p>
          <a:p>
            <a:r>
              <a:rPr lang="en-US" dirty="0"/>
              <a:t>(L to R)</a:t>
            </a:r>
          </a:p>
          <a:p>
            <a:r>
              <a:rPr lang="en-US" dirty="0"/>
              <a:t>E. Allen Emerson</a:t>
            </a:r>
          </a:p>
          <a:p>
            <a:r>
              <a:rPr lang="en-US" dirty="0"/>
              <a:t>Ed Clarke</a:t>
            </a:r>
          </a:p>
          <a:p>
            <a:r>
              <a:rPr lang="en-US" dirty="0"/>
              <a:t>Josef Sifakis</a:t>
            </a:r>
          </a:p>
        </p:txBody>
      </p:sp>
    </p:spTree>
    <p:extLst>
      <p:ext uri="{BB962C8B-B14F-4D97-AF65-F5344CB8AC3E}">
        <p14:creationId xmlns:p14="http://schemas.microsoft.com/office/powerpoint/2010/main" val="4196597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453D0F-B8D1-4D68-B4CB-EE199A6B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794632"/>
          </a:xfrm>
        </p:spPr>
        <p:txBody>
          <a:bodyPr>
            <a:normAutofit/>
          </a:bodyPr>
          <a:lstStyle/>
          <a:p>
            <a:r>
              <a:rPr lang="en-US" dirty="0"/>
              <a:t>Checking if all behaviors of the system model are contained within the behaviors specified by a property specification</a:t>
            </a:r>
          </a:p>
          <a:p>
            <a:r>
              <a:rPr lang="en-US" dirty="0"/>
              <a:t>E.g. specifications: </a:t>
            </a:r>
          </a:p>
          <a:p>
            <a:pPr lvl="1"/>
            <a:r>
              <a:rPr lang="en-US" dirty="0"/>
              <a:t>When adaptive cruise control is engaged, the speed of the car is between 20 and 60mph</a:t>
            </a:r>
          </a:p>
          <a:p>
            <a:pPr lvl="1"/>
            <a:r>
              <a:rPr lang="en-US" dirty="0"/>
              <a:t>Always, if the drone detects an obstacle along its current flight path, it makes a call to the re-planning module within 1 second </a:t>
            </a:r>
          </a:p>
          <a:p>
            <a:pPr lvl="1"/>
            <a:r>
              <a:rPr lang="en-US" dirty="0"/>
              <a:t>No two robots can be within 2 meters of each other </a:t>
            </a:r>
          </a:p>
          <a:p>
            <a:r>
              <a:rPr lang="en-US" dirty="0"/>
              <a:t>First algorithm for model checking used “</a:t>
            </a:r>
            <a:r>
              <a:rPr lang="en-US" dirty="0" err="1"/>
              <a:t>Kripke</a:t>
            </a:r>
            <a:r>
              <a:rPr lang="en-US" dirty="0"/>
              <a:t> Structures” as models (a kind of labeled transition system), and CTL for specifications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1F1109-6DEB-44B1-9470-1D70C252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model checking?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90B1A-0206-43A8-A223-3E9F6075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83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B9BB9E-F7B6-4987-A259-C66DF06B5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Detour to Branching-Time Logics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C24FA-664E-4E4E-B4A6-6CC3C240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85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183FB6-5CDE-4B09-AB93-C3613A58A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LTL was a linear-time logic where we reason about traces</a:t>
            </a:r>
          </a:p>
          <a:p>
            <a:r>
              <a:rPr lang="en-US" dirty="0"/>
              <a:t>CTL is a logic where we reason over the tree of executions generated by a program, also known as the </a:t>
            </a:r>
            <a:r>
              <a:rPr lang="en-US" i="1" dirty="0"/>
              <a:t>computation tree</a:t>
            </a:r>
            <a:endParaRPr lang="en-US" dirty="0"/>
          </a:p>
          <a:p>
            <a:r>
              <a:rPr lang="en-US" dirty="0"/>
              <a:t>We care about CTL because:</a:t>
            </a:r>
          </a:p>
          <a:p>
            <a:pPr lvl="1"/>
            <a:r>
              <a:rPr lang="en-US" dirty="0"/>
              <a:t> There are some properties that cannot be expressed in LTL, but can be expressed in CTL: From every system state, there is a system execution that takes it back to the initial state (also known as the reset property)</a:t>
            </a:r>
          </a:p>
          <a:p>
            <a:pPr lvl="1"/>
            <a:r>
              <a:rPr lang="en-US" dirty="0"/>
              <a:t>To understand </a:t>
            </a:r>
            <a:r>
              <a:rPr lang="en-US" dirty="0" err="1"/>
              <a:t>pCTL</a:t>
            </a:r>
            <a:r>
              <a:rPr lang="en-US" dirty="0"/>
              <a:t> (Probabilistic CTL), it’s good if you understand CTL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 express interesting properties for multi-agent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DD350D-5867-4F26-9E9E-B67A2A31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9BD4F-A084-44A4-A698-C3B0B4E9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15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F1D6DA-28FC-4CFE-9492-8826EE954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7094" y="1277926"/>
            <a:ext cx="3752900" cy="4445007"/>
          </a:xfrm>
        </p:spPr>
        <p:txBody>
          <a:bodyPr>
            <a:normAutofit/>
          </a:bodyPr>
          <a:lstStyle/>
          <a:p>
            <a:r>
              <a:rPr lang="en-US" dirty="0"/>
              <a:t>We saw computation trees when understanding semantics of asynchronous processes</a:t>
            </a:r>
          </a:p>
          <a:p>
            <a:r>
              <a:rPr lang="en-US" dirty="0"/>
              <a:t>Basically a tree that considers “all possibilities” in a reactive program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B85A36-75B3-4F0F-9B76-5E3FD5C7B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F33D9-FDE7-4266-BAC9-A02B0F763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7BEFC1-C120-47B7-801B-156FBDF4E43C}"/>
              </a:ext>
            </a:extLst>
          </p:cNvPr>
          <p:cNvGrpSpPr/>
          <p:nvPr/>
        </p:nvGrpSpPr>
        <p:grpSpPr>
          <a:xfrm>
            <a:off x="192005" y="1147454"/>
            <a:ext cx="3211206" cy="1255135"/>
            <a:chOff x="1206584" y="1703718"/>
            <a:chExt cx="3719414" cy="18181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506EE5-C532-4BBA-913F-CBAAB77121C7}"/>
                </a:ext>
              </a:extLst>
            </p:cNvPr>
            <p:cNvSpPr/>
            <p:nvPr/>
          </p:nvSpPr>
          <p:spPr>
            <a:xfrm>
              <a:off x="1206585" y="1723597"/>
              <a:ext cx="3719413" cy="175744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3169416-0BEA-4999-8784-9BDDE478AF97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4" y="2341759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2F582B-0CCF-46C6-8F35-7E74AAD7ABFA}"/>
                </a:ext>
              </a:extLst>
            </p:cNvPr>
            <p:cNvSpPr txBox="1"/>
            <p:nvPr/>
          </p:nvSpPr>
          <p:spPr>
            <a:xfrm>
              <a:off x="1481058" y="1703718"/>
              <a:ext cx="3222109" cy="507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495F7A-33FE-424A-9804-3A01DC7BB3F5}"/>
                    </a:ext>
                  </a:extLst>
                </p:cNvPr>
                <p:cNvSpPr txBox="1"/>
                <p:nvPr/>
              </p:nvSpPr>
              <p:spPr>
                <a:xfrm>
                  <a:off x="1270896" y="2390399"/>
                  <a:ext cx="3147471" cy="5078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(x + 1) mod 2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495F7A-33FE-424A-9804-3A01DC7BB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896" y="2390399"/>
                  <a:ext cx="3147471" cy="507848"/>
                </a:xfrm>
                <a:prstGeom prst="rect">
                  <a:avLst/>
                </a:prstGeom>
                <a:blipFill>
                  <a:blip r:embed="rId2"/>
                  <a:stretch>
                    <a:fillRect l="-3596" t="-13793" r="-2472" b="-689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06EBCB3-8EAA-431B-9FF7-0EC255C4AE8A}"/>
                    </a:ext>
                  </a:extLst>
                </p:cNvPr>
                <p:cNvSpPr txBox="1"/>
                <p:nvPr/>
              </p:nvSpPr>
              <p:spPr>
                <a:xfrm>
                  <a:off x="1263098" y="2853142"/>
                  <a:ext cx="3155269" cy="668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sz="2400" dirty="0"/>
                    <a:t> y: = 1-y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06EBCB3-8EAA-431B-9FF7-0EC255C4A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098" y="2853142"/>
                  <a:ext cx="3155269" cy="668770"/>
                </a:xfrm>
                <a:prstGeom prst="rect">
                  <a:avLst/>
                </a:prstGeom>
                <a:blipFill>
                  <a:blip r:embed="rId3"/>
                  <a:stretch>
                    <a:fillRect l="-3587" t="-10526" r="-246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2561C67-80A1-4C3A-8045-8945CB75C0B6}"/>
              </a:ext>
            </a:extLst>
          </p:cNvPr>
          <p:cNvGrpSpPr/>
          <p:nvPr/>
        </p:nvGrpSpPr>
        <p:grpSpPr>
          <a:xfrm>
            <a:off x="192005" y="2989333"/>
            <a:ext cx="3288870" cy="2196748"/>
            <a:chOff x="3702969" y="1557568"/>
            <a:chExt cx="3288870" cy="2196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8E55583-5AB6-43A3-A74E-308BA0EB95A4}"/>
                    </a:ext>
                  </a:extLst>
                </p:cNvPr>
                <p:cNvSpPr/>
                <p:nvPr/>
              </p:nvSpPr>
              <p:spPr>
                <a:xfrm>
                  <a:off x="4063849" y="1761312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(0,0)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8E55583-5AB6-43A3-A74E-308BA0EB95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849" y="1761312"/>
                  <a:ext cx="1001031" cy="544223"/>
                </a:xfrm>
                <a:prstGeom prst="ellipse">
                  <a:avLst/>
                </a:prstGeom>
                <a:blipFill>
                  <a:blip r:embed="rId4"/>
                  <a:stretch>
                    <a:fillRect b="-4255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09F698C-BDF6-4916-864A-51E6FD9470CF}"/>
                    </a:ext>
                  </a:extLst>
                </p:cNvPr>
                <p:cNvSpPr/>
                <p:nvPr/>
              </p:nvSpPr>
              <p:spPr>
                <a:xfrm flipH="1">
                  <a:off x="4063849" y="3210093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(1,0)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09F698C-BDF6-4916-864A-51E6FD9470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063849" y="3210093"/>
                  <a:ext cx="1001031" cy="544223"/>
                </a:xfrm>
                <a:prstGeom prst="ellipse">
                  <a:avLst/>
                </a:prstGeom>
                <a:blipFill>
                  <a:blip r:embed="rId5"/>
                  <a:stretch>
                    <a:fillRect b="-4211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AE65B84-74F1-4B13-8823-CB6C1E713753}"/>
                </a:ext>
              </a:extLst>
            </p:cNvPr>
            <p:cNvSpPr/>
            <p:nvPr/>
          </p:nvSpPr>
          <p:spPr>
            <a:xfrm>
              <a:off x="3702969" y="2107201"/>
              <a:ext cx="363920" cy="1341237"/>
            </a:xfrm>
            <a:custGeom>
              <a:avLst/>
              <a:gdLst>
                <a:gd name="connsiteX0" fmla="*/ 324176 w 388913"/>
                <a:gd name="connsiteY0" fmla="*/ 2023009 h 2023009"/>
                <a:gd name="connsiteX1" fmla="*/ 495 w 388913"/>
                <a:gd name="connsiteY1" fmla="*/ 922492 h 2023009"/>
                <a:gd name="connsiteX2" fmla="*/ 388913 w 388913"/>
                <a:gd name="connsiteY2" fmla="*/ 0 h 2023009"/>
                <a:gd name="connsiteX0" fmla="*/ 388418 w 388418"/>
                <a:gd name="connsiteY0" fmla="*/ 2063469 h 2063469"/>
                <a:gd name="connsiteX1" fmla="*/ 0 w 388418"/>
                <a:gd name="connsiteY1" fmla="*/ 922492 h 2063469"/>
                <a:gd name="connsiteX2" fmla="*/ 388418 w 388418"/>
                <a:gd name="connsiteY2" fmla="*/ 0 h 206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18" h="2063469">
                  <a:moveTo>
                    <a:pt x="388418" y="2063469"/>
                  </a:moveTo>
                  <a:cubicBezTo>
                    <a:pt x="221182" y="1681794"/>
                    <a:pt x="0" y="1266403"/>
                    <a:pt x="0" y="922492"/>
                  </a:cubicBezTo>
                  <a:cubicBezTo>
                    <a:pt x="0" y="578581"/>
                    <a:pt x="199603" y="292662"/>
                    <a:pt x="388418" y="0"/>
                  </a:cubicBezTo>
                </a:path>
              </a:pathLst>
            </a:cu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E09898-A92A-4A8D-95BC-507D1C012336}"/>
                    </a:ext>
                  </a:extLst>
                </p:cNvPr>
                <p:cNvSpPr/>
                <p:nvPr/>
              </p:nvSpPr>
              <p:spPr>
                <a:xfrm>
                  <a:off x="5626889" y="1761312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(0,1)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E09898-A92A-4A8D-95BC-507D1C0123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889" y="1761312"/>
                  <a:ext cx="1001031" cy="544223"/>
                </a:xfrm>
                <a:prstGeom prst="ellipse">
                  <a:avLst/>
                </a:prstGeom>
                <a:blipFill>
                  <a:blip r:embed="rId6"/>
                  <a:stretch>
                    <a:fillRect b="-4255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7DF7A5-D75D-4973-A38B-AB94632D5552}"/>
                    </a:ext>
                  </a:extLst>
                </p:cNvPr>
                <p:cNvSpPr/>
                <p:nvPr/>
              </p:nvSpPr>
              <p:spPr>
                <a:xfrm>
                  <a:off x="5626888" y="316083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(1,1)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7DF7A5-D75D-4973-A38B-AB94632D55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888" y="3160838"/>
                  <a:ext cx="1001031" cy="544223"/>
                </a:xfrm>
                <a:prstGeom prst="ellipse">
                  <a:avLst/>
                </a:prstGeom>
                <a:blipFill>
                  <a:blip r:embed="rId7"/>
                  <a:stretch>
                    <a:fillRect b="-4211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4A64CE5-3A17-4711-A474-67F7C5E93844}"/>
                </a:ext>
              </a:extLst>
            </p:cNvPr>
            <p:cNvCxnSpPr>
              <a:stCxn id="5" idx="6"/>
              <a:endCxn id="26" idx="2"/>
            </p:cNvCxnSpPr>
            <p:nvPr/>
          </p:nvCxnSpPr>
          <p:spPr>
            <a:xfrm>
              <a:off x="5064880" y="2033424"/>
              <a:ext cx="562009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92B0C52-7882-4865-BBB7-6A31705CC099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>
              <a:off x="4564365" y="2305535"/>
              <a:ext cx="0" cy="85530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901FBB3-157F-43A5-A755-174B5F7F4C1F}"/>
                </a:ext>
              </a:extLst>
            </p:cNvPr>
            <p:cNvCxnSpPr>
              <a:cxnSpLocks/>
              <a:stCxn id="26" idx="4"/>
              <a:endCxn id="27" idx="0"/>
            </p:cNvCxnSpPr>
            <p:nvPr/>
          </p:nvCxnSpPr>
          <p:spPr>
            <a:xfrm flipH="1">
              <a:off x="6127404" y="2305535"/>
              <a:ext cx="1" cy="85530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E26AAE3-40F0-4E2E-9DC3-E709E05F056B}"/>
                </a:ext>
              </a:extLst>
            </p:cNvPr>
            <p:cNvSpPr/>
            <p:nvPr/>
          </p:nvSpPr>
          <p:spPr>
            <a:xfrm flipH="1">
              <a:off x="6627919" y="2048014"/>
              <a:ext cx="363920" cy="1341237"/>
            </a:xfrm>
            <a:custGeom>
              <a:avLst/>
              <a:gdLst>
                <a:gd name="connsiteX0" fmla="*/ 324176 w 388913"/>
                <a:gd name="connsiteY0" fmla="*/ 2023009 h 2023009"/>
                <a:gd name="connsiteX1" fmla="*/ 495 w 388913"/>
                <a:gd name="connsiteY1" fmla="*/ 922492 h 2023009"/>
                <a:gd name="connsiteX2" fmla="*/ 388913 w 388913"/>
                <a:gd name="connsiteY2" fmla="*/ 0 h 2023009"/>
                <a:gd name="connsiteX0" fmla="*/ 388418 w 388418"/>
                <a:gd name="connsiteY0" fmla="*/ 2063469 h 2063469"/>
                <a:gd name="connsiteX1" fmla="*/ 0 w 388418"/>
                <a:gd name="connsiteY1" fmla="*/ 922492 h 2063469"/>
                <a:gd name="connsiteX2" fmla="*/ 388418 w 388418"/>
                <a:gd name="connsiteY2" fmla="*/ 0 h 206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18" h="2063469">
                  <a:moveTo>
                    <a:pt x="388418" y="2063469"/>
                  </a:moveTo>
                  <a:cubicBezTo>
                    <a:pt x="221182" y="1681794"/>
                    <a:pt x="0" y="1266403"/>
                    <a:pt x="0" y="922492"/>
                  </a:cubicBezTo>
                  <a:cubicBezTo>
                    <a:pt x="0" y="578581"/>
                    <a:pt x="199603" y="292662"/>
                    <a:pt x="388418" y="0"/>
                  </a:cubicBezTo>
                </a:path>
              </a:pathLst>
            </a:cu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A4A36A1-A751-4D73-AAEB-DB6812B99EA1}"/>
                </a:ext>
              </a:extLst>
            </p:cNvPr>
            <p:cNvSpPr/>
            <p:nvPr/>
          </p:nvSpPr>
          <p:spPr>
            <a:xfrm>
              <a:off x="4844375" y="1557568"/>
              <a:ext cx="904672" cy="221976"/>
            </a:xfrm>
            <a:custGeom>
              <a:avLst/>
              <a:gdLst>
                <a:gd name="connsiteX0" fmla="*/ 875490 w 875490"/>
                <a:gd name="connsiteY0" fmla="*/ 138909 h 138909"/>
                <a:gd name="connsiteX1" fmla="*/ 398834 w 875490"/>
                <a:gd name="connsiteY1" fmla="*/ 2722 h 138909"/>
                <a:gd name="connsiteX2" fmla="*/ 0 w 875490"/>
                <a:gd name="connsiteY2" fmla="*/ 61088 h 138909"/>
                <a:gd name="connsiteX0" fmla="*/ 875490 w 875490"/>
                <a:gd name="connsiteY0" fmla="*/ 456886 h 456886"/>
                <a:gd name="connsiteX1" fmla="*/ 483557 w 875490"/>
                <a:gd name="connsiteY1" fmla="*/ 344 h 456886"/>
                <a:gd name="connsiteX2" fmla="*/ 0 w 875490"/>
                <a:gd name="connsiteY2" fmla="*/ 379065 h 456886"/>
                <a:gd name="connsiteX0" fmla="*/ 950801 w 950801"/>
                <a:gd name="connsiteY0" fmla="*/ 578721 h 578722"/>
                <a:gd name="connsiteX1" fmla="*/ 483557 w 950801"/>
                <a:gd name="connsiteY1" fmla="*/ 2046 h 578722"/>
                <a:gd name="connsiteX2" fmla="*/ 0 w 950801"/>
                <a:gd name="connsiteY2" fmla="*/ 380767 h 578722"/>
                <a:gd name="connsiteX0" fmla="*/ 875489 w 875489"/>
                <a:gd name="connsiteY0" fmla="*/ 456889 h 456888"/>
                <a:gd name="connsiteX1" fmla="*/ 483557 w 875489"/>
                <a:gd name="connsiteY1" fmla="*/ 346 h 456888"/>
                <a:gd name="connsiteX2" fmla="*/ 0 w 875489"/>
                <a:gd name="connsiteY2" fmla="*/ 379067 h 456888"/>
                <a:gd name="connsiteX0" fmla="*/ 875489 w 875489"/>
                <a:gd name="connsiteY0" fmla="*/ 456889 h 456888"/>
                <a:gd name="connsiteX1" fmla="*/ 483557 w 875489"/>
                <a:gd name="connsiteY1" fmla="*/ 346 h 456888"/>
                <a:gd name="connsiteX2" fmla="*/ 0 w 875489"/>
                <a:gd name="connsiteY2" fmla="*/ 379067 h 45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5489" h="456888">
                  <a:moveTo>
                    <a:pt x="875489" y="456889"/>
                  </a:moveTo>
                  <a:cubicBezTo>
                    <a:pt x="757187" y="114969"/>
                    <a:pt x="629472" y="13316"/>
                    <a:pt x="483557" y="346"/>
                  </a:cubicBezTo>
                  <a:cubicBezTo>
                    <a:pt x="337642" y="-12624"/>
                    <a:pt x="126459" y="343399"/>
                    <a:pt x="0" y="379067"/>
                  </a:cubicBezTo>
                </a:path>
              </a:pathLst>
            </a:custGeom>
            <a:ln w="31750">
              <a:solidFill>
                <a:srgbClr val="0070C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8562DF75-7EB3-4352-9E83-A57EDEC26BB0}"/>
              </a:ext>
            </a:extLst>
          </p:cNvPr>
          <p:cNvSpPr txBox="1"/>
          <p:nvPr/>
        </p:nvSpPr>
        <p:spPr>
          <a:xfrm>
            <a:off x="847537" y="2349472"/>
            <a:ext cx="1308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Process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0C37712-2E14-4BAC-8649-5F90254281EA}"/>
              </a:ext>
            </a:extLst>
          </p:cNvPr>
          <p:cNvSpPr txBox="1"/>
          <p:nvPr/>
        </p:nvSpPr>
        <p:spPr>
          <a:xfrm>
            <a:off x="166680" y="5214298"/>
            <a:ext cx="322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Finite State machine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16EA145-F589-4F7D-B0A7-7C438BF0088A}"/>
              </a:ext>
            </a:extLst>
          </p:cNvPr>
          <p:cNvCxnSpPr>
            <a:cxnSpLocks/>
          </p:cNvCxnSpPr>
          <p:nvPr/>
        </p:nvCxnSpPr>
        <p:spPr>
          <a:xfrm>
            <a:off x="247530" y="2989333"/>
            <a:ext cx="408337" cy="314511"/>
          </a:xfrm>
          <a:prstGeom prst="straightConnector1">
            <a:avLst/>
          </a:prstGeom>
          <a:ln w="31750">
            <a:solidFill>
              <a:schemeClr val="accent3">
                <a:lumMod val="75000"/>
              </a:schemeClr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7E3CB75-5D57-4CCF-88B7-0B5EFBDDF8B7}"/>
                  </a:ext>
                </a:extLst>
              </p:cNvPr>
              <p:cNvSpPr/>
              <p:nvPr/>
            </p:nvSpPr>
            <p:spPr>
              <a:xfrm>
                <a:off x="5184731" y="1209202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7E3CB75-5D57-4CCF-88B7-0B5EFBDDF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731" y="1209202"/>
                <a:ext cx="1001031" cy="544223"/>
              </a:xfrm>
              <a:prstGeom prst="ellipse">
                <a:avLst/>
              </a:prstGeom>
              <a:blipFill>
                <a:blip r:embed="rId8"/>
                <a:stretch>
                  <a:fillRect b="-3158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ED4AFD-CB88-40B4-A297-ED6EB354D117}"/>
                  </a:ext>
                </a:extLst>
              </p:cNvPr>
              <p:cNvSpPr/>
              <p:nvPr/>
            </p:nvSpPr>
            <p:spPr>
              <a:xfrm>
                <a:off x="6052010" y="226014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ED4AFD-CB88-40B4-A297-ED6EB354D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010" y="2260141"/>
                <a:ext cx="1001031" cy="544223"/>
              </a:xfrm>
              <a:prstGeom prst="ellipse">
                <a:avLst/>
              </a:prstGeom>
              <a:blipFill>
                <a:blip r:embed="rId9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AD9BA6C-032A-4754-8231-D8B85E42553D}"/>
                  </a:ext>
                </a:extLst>
              </p:cNvPr>
              <p:cNvSpPr/>
              <p:nvPr/>
            </p:nvSpPr>
            <p:spPr>
              <a:xfrm flipH="1">
                <a:off x="4412252" y="2338970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AD9BA6C-032A-4754-8231-D8B85E425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12252" y="2338970"/>
                <a:ext cx="1001031" cy="544223"/>
              </a:xfrm>
              <a:prstGeom prst="ellipse">
                <a:avLst/>
              </a:prstGeom>
              <a:blipFill>
                <a:blip r:embed="rId10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7AB0BE3-FFAB-42AC-8CD0-0AC154A5411F}"/>
              </a:ext>
            </a:extLst>
          </p:cNvPr>
          <p:cNvCxnSpPr>
            <a:cxnSpLocks/>
            <a:stCxn id="72" idx="3"/>
            <a:endCxn id="74" idx="0"/>
          </p:cNvCxnSpPr>
          <p:nvPr/>
        </p:nvCxnSpPr>
        <p:spPr>
          <a:xfrm flipH="1">
            <a:off x="4912767" y="1673725"/>
            <a:ext cx="418562" cy="665245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36683E7-1F0B-45C5-B30F-5E89D41EC7A9}"/>
              </a:ext>
            </a:extLst>
          </p:cNvPr>
          <p:cNvCxnSpPr>
            <a:cxnSpLocks/>
            <a:stCxn id="72" idx="5"/>
            <a:endCxn id="73" idx="0"/>
          </p:cNvCxnSpPr>
          <p:nvPr/>
        </p:nvCxnSpPr>
        <p:spPr>
          <a:xfrm>
            <a:off x="6039164" y="1673725"/>
            <a:ext cx="513362" cy="586416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7CACEFD-37F7-4F3F-816B-8183193EA670}"/>
                  </a:ext>
                </a:extLst>
              </p:cNvPr>
              <p:cNvSpPr/>
              <p:nvPr/>
            </p:nvSpPr>
            <p:spPr>
              <a:xfrm flipH="1">
                <a:off x="5551494" y="3509414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7CACEFD-37F7-4F3F-816B-8183193EA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51494" y="3509414"/>
                <a:ext cx="1001031" cy="544223"/>
              </a:xfrm>
              <a:prstGeom prst="ellipse">
                <a:avLst/>
              </a:prstGeom>
              <a:blipFill>
                <a:blip r:embed="rId11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9998366-46FB-4C4E-8E2B-752B276FF701}"/>
                  </a:ext>
                </a:extLst>
              </p:cNvPr>
              <p:cNvSpPr/>
              <p:nvPr/>
            </p:nvSpPr>
            <p:spPr>
              <a:xfrm flipH="1">
                <a:off x="6970328" y="352277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(1,1)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9998366-46FB-4C4E-8E2B-752B276FF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970328" y="3522771"/>
                <a:ext cx="1001031" cy="544223"/>
              </a:xfrm>
              <a:prstGeom prst="ellipse">
                <a:avLst/>
              </a:prstGeom>
              <a:blipFill>
                <a:blip r:embed="rId12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6F5C1BA-0BD5-4ACE-A677-FA1E9D998368}"/>
                  </a:ext>
                </a:extLst>
              </p:cNvPr>
              <p:cNvSpPr/>
              <p:nvPr/>
            </p:nvSpPr>
            <p:spPr>
              <a:xfrm flipH="1">
                <a:off x="3998519" y="348570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6F5C1BA-0BD5-4ACE-A677-FA1E9D998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98519" y="3485701"/>
                <a:ext cx="1001031" cy="544223"/>
              </a:xfrm>
              <a:prstGeom prst="ellipse">
                <a:avLst/>
              </a:prstGeom>
              <a:blipFill>
                <a:blip r:embed="rId13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667246B-E34B-4ABC-8721-5B7383E46E43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4499034" y="2872692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E85BDF-F8AD-443D-A92E-CDD4A4155EC3}"/>
              </a:ext>
            </a:extLst>
          </p:cNvPr>
          <p:cNvCxnSpPr>
            <a:cxnSpLocks/>
            <a:stCxn id="73" idx="3"/>
            <a:endCxn id="83" idx="0"/>
          </p:cNvCxnSpPr>
          <p:nvPr/>
        </p:nvCxnSpPr>
        <p:spPr>
          <a:xfrm flipH="1">
            <a:off x="6052009" y="2724664"/>
            <a:ext cx="146599" cy="7847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F5949CE-1FFF-4984-BB9F-A67EC6952EF0}"/>
              </a:ext>
            </a:extLst>
          </p:cNvPr>
          <p:cNvCxnSpPr>
            <a:cxnSpLocks/>
            <a:stCxn id="73" idx="5"/>
            <a:endCxn id="84" idx="0"/>
          </p:cNvCxnSpPr>
          <p:nvPr/>
        </p:nvCxnSpPr>
        <p:spPr>
          <a:xfrm>
            <a:off x="6906443" y="2724664"/>
            <a:ext cx="564400" cy="798107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A0C96FD-3827-464E-8BC1-E9622387125F}"/>
              </a:ext>
            </a:extLst>
          </p:cNvPr>
          <p:cNvCxnSpPr>
            <a:cxnSpLocks/>
          </p:cNvCxnSpPr>
          <p:nvPr/>
        </p:nvCxnSpPr>
        <p:spPr>
          <a:xfrm flipH="1">
            <a:off x="4037844" y="3979594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D8CBD9A-8A71-4FD7-BC35-775430A520E4}"/>
              </a:ext>
            </a:extLst>
          </p:cNvPr>
          <p:cNvCxnSpPr>
            <a:cxnSpLocks/>
          </p:cNvCxnSpPr>
          <p:nvPr/>
        </p:nvCxnSpPr>
        <p:spPr>
          <a:xfrm>
            <a:off x="4693330" y="4006187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AB4B9BE-3498-4D74-835A-A3EC4CE0C6C6}"/>
              </a:ext>
            </a:extLst>
          </p:cNvPr>
          <p:cNvCxnSpPr>
            <a:cxnSpLocks/>
          </p:cNvCxnSpPr>
          <p:nvPr/>
        </p:nvCxnSpPr>
        <p:spPr>
          <a:xfrm flipH="1">
            <a:off x="5570466" y="4033881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A02B854-DE99-40EE-9B29-1409F1436066}"/>
              </a:ext>
            </a:extLst>
          </p:cNvPr>
          <p:cNvCxnSpPr>
            <a:cxnSpLocks/>
          </p:cNvCxnSpPr>
          <p:nvPr/>
        </p:nvCxnSpPr>
        <p:spPr>
          <a:xfrm>
            <a:off x="6225952" y="4060474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2D4C843-D54E-49A0-BFA5-D8F26A3990E0}"/>
              </a:ext>
            </a:extLst>
          </p:cNvPr>
          <p:cNvCxnSpPr>
            <a:cxnSpLocks/>
          </p:cNvCxnSpPr>
          <p:nvPr/>
        </p:nvCxnSpPr>
        <p:spPr>
          <a:xfrm>
            <a:off x="7441054" y="4066994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466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91B077-F03F-4C13-BA42-F8CC96868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F8A3F-46BC-4D18-9676-4F7748EF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6B051A9-2529-4B55-8C2E-FE38DC48087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2564" y="1070610"/>
              <a:ext cx="11506872" cy="46863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0419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72701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34075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1053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Syntax of CTL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∷=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¬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Prop. in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oMath>
                          </a14:m>
                          <a:r>
                            <a:rPr lang="en-US" sz="2000" dirty="0"/>
                            <a:t>, negation, 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a </a:t>
                          </a:r>
                          <a:r>
                            <a:rPr lang="en-US" sz="2000" b="1" dirty="0"/>
                            <a:t>F</a:t>
                          </a:r>
                          <a:r>
                            <a:rPr lang="en-US" sz="2000" dirty="0"/>
                            <a:t>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dirty="0"/>
                            <a:t>ll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764734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 possible future paths, there is a</a:t>
                          </a:r>
                          <a:r>
                            <a:rPr lang="en-US" sz="2000" dirty="0"/>
                            <a:t> future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62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0" dirty="0"/>
                            <a:t>possible future paths,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8580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b="0" dirty="0"/>
                            <a:t>ll possible future executions,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485036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6B051A9-2529-4B55-8C2E-FE38DC480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1857297"/>
                  </p:ext>
                </p:extLst>
              </p:nvPr>
            </p:nvGraphicFramePr>
            <p:xfrm>
              <a:off x="342564" y="1070610"/>
              <a:ext cx="11506872" cy="46863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0419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72701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34075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1053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Syntax of CTL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35" t="-125333" r="-910160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125333" r="-279911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2007" t="-125333" r="-86" b="-8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225333" r="-279911" b="-7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325333" r="-279911" b="-6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a </a:t>
                          </a:r>
                          <a:r>
                            <a:rPr lang="en-US" sz="2000" b="1" dirty="0"/>
                            <a:t>F</a:t>
                          </a:r>
                          <a:r>
                            <a:rPr lang="en-US" sz="2000" dirty="0"/>
                            <a:t>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425333" r="-279911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518421" r="-279911" b="-42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626667" r="-279911" b="-3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dirty="0"/>
                            <a:t>ll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764734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726667" r="-279911" b="-2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 possible future paths, there is a</a:t>
                          </a:r>
                          <a:r>
                            <a:rPr lang="en-US" sz="2000" dirty="0"/>
                            <a:t> future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62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826667" r="-279911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0" dirty="0"/>
                            <a:t>possible future paths,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8580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926667" r="-279911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b="0" dirty="0"/>
                            <a:t>ll possible future executions,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485036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6798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63A8CB-C52D-43DF-9E76-3D36A856B9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2626453"/>
              </a:xfrm>
            </p:spPr>
            <p:txBody>
              <a:bodyPr>
                <a:normAutofit/>
              </a:bodyPr>
              <a:lstStyle/>
              <a:p>
                <a:r>
                  <a:rPr lang="en-US" i="1" dirty="0"/>
                  <a:t>Path properties: </a:t>
                </a:r>
                <a:r>
                  <a:rPr lang="en-US" dirty="0"/>
                  <a:t>properties of any given path or execution in the program</a:t>
                </a:r>
              </a:p>
              <a:p>
                <a:r>
                  <a:rPr lang="en-US" i="1" dirty="0"/>
                  <a:t>Quantification over runs: </a:t>
                </a:r>
                <a:r>
                  <a:rPr lang="en-US" dirty="0"/>
                  <a:t>Checking if a property holds over </a:t>
                </a:r>
                <a:r>
                  <a:rPr lang="en-US" b="1" dirty="0"/>
                  <a:t>all </a:t>
                </a:r>
                <a:r>
                  <a:rPr lang="en-US" dirty="0"/>
                  <a:t>paths or over </a:t>
                </a:r>
                <a:r>
                  <a:rPr lang="en-US" b="1" dirty="0"/>
                  <a:t>some </a:t>
                </a:r>
                <a:r>
                  <a:rPr lang="en-US" dirty="0"/>
                  <a:t>path</a:t>
                </a:r>
                <a:endParaRPr lang="en-US" i="1" dirty="0"/>
              </a:p>
              <a:p>
                <a:r>
                  <a:rPr lang="en-US" dirty="0"/>
                  <a:t>Example CTL operator: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63A8CB-C52D-43DF-9E76-3D36A856B9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2626453"/>
              </a:xfrm>
              <a:blipFill>
                <a:blip r:embed="rId2"/>
                <a:stretch>
                  <a:fillRect l="-625" t="-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F291D39-53C2-49E2-BC48-D7FC19F5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A0C40-A237-4AE5-A046-94952032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F502E-4DC5-441F-BC24-F468772D1423}"/>
              </a:ext>
            </a:extLst>
          </p:cNvPr>
          <p:cNvSpPr txBox="1"/>
          <p:nvPr/>
        </p:nvSpPr>
        <p:spPr>
          <a:xfrm>
            <a:off x="2149812" y="4842860"/>
            <a:ext cx="3122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</a:t>
            </a:r>
            <a:r>
              <a:rPr lang="en-US" sz="3200" b="1" dirty="0"/>
              <a:t>A</a:t>
            </a:r>
            <a:r>
              <a:rPr lang="en-US" sz="3200" dirty="0"/>
              <a:t>ll executions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DD76E-DCAE-411C-85F7-5CF161EF34E8}"/>
              </a:ext>
            </a:extLst>
          </p:cNvPr>
          <p:cNvSpPr txBox="1"/>
          <p:nvPr/>
        </p:nvSpPr>
        <p:spPr>
          <a:xfrm>
            <a:off x="6016224" y="4842860"/>
            <a:ext cx="5405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Eventually/In Some </a:t>
            </a:r>
            <a:r>
              <a:rPr lang="en-US" sz="3200" b="1" dirty="0"/>
              <a:t>F</a:t>
            </a:r>
            <a:r>
              <a:rPr lang="en-US" sz="3200" dirty="0"/>
              <a:t>uture step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C059F70-3827-4503-8DDA-39873EF298B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47125" y="3835098"/>
            <a:ext cx="1113182" cy="90234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BB7F30A-61E1-4D25-A709-2CF0E66F727B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29353" y="3835098"/>
            <a:ext cx="1113182" cy="90234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713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3DBA92-B3EA-47F8-9CB9-2670BA7B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EB68C-F97F-4C2F-A090-7F3E6DC0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A0C18D-5967-481E-BFCB-41BBE90817C6}"/>
              </a:ext>
            </a:extLst>
          </p:cNvPr>
          <p:cNvGrpSpPr/>
          <p:nvPr/>
        </p:nvGrpSpPr>
        <p:grpSpPr>
          <a:xfrm>
            <a:off x="467379" y="1754589"/>
            <a:ext cx="3287498" cy="3513668"/>
            <a:chOff x="467379" y="1754589"/>
            <a:chExt cx="3287498" cy="351366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6567E04-7226-42CD-AAA0-1FFAC4FC5E7D}"/>
                </a:ext>
              </a:extLst>
            </p:cNvPr>
            <p:cNvGrpSpPr/>
            <p:nvPr/>
          </p:nvGrpSpPr>
          <p:grpSpPr>
            <a:xfrm>
              <a:off x="467379" y="1754589"/>
              <a:ext cx="3287498" cy="2394873"/>
              <a:chOff x="331192" y="2240972"/>
              <a:chExt cx="3287498" cy="23948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/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697BE07C-48DA-49B1-A0E9-47C26F589AB0}"/>
                      </a:ext>
                    </a:extLst>
                  </p:cNvPr>
                  <p:cNvSpPr/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697BE07C-48DA-49B1-A0E9-47C26F589A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452103C0-EC8B-4B0A-97E2-492C724AE668}"/>
                      </a:ext>
                    </a:extLst>
                  </p:cNvPr>
                  <p:cNvSpPr/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452103C0-EC8B-4B0A-97E2-492C724AE6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9F45831-B4C8-4B2B-A1F4-4B22CEC4296B}"/>
                  </a:ext>
                </a:extLst>
              </p:cNvPr>
              <p:cNvCxnSpPr>
                <a:cxnSpLocks/>
                <a:stCxn id="5" idx="3"/>
                <a:endCxn id="6" idx="0"/>
              </p:cNvCxnSpPr>
              <p:nvPr/>
            </p:nvCxnSpPr>
            <p:spPr>
              <a:xfrm flipH="1">
                <a:off x="1256489" y="2905743"/>
                <a:ext cx="641520" cy="9512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A0225BC-9B76-4978-AFC9-29343D139ED7}"/>
                  </a:ext>
                </a:extLst>
              </p:cNvPr>
              <p:cNvCxnSpPr>
                <a:cxnSpLocks/>
                <a:stCxn id="5" idx="5"/>
                <a:endCxn id="7" idx="0"/>
              </p:cNvCxnSpPr>
              <p:nvPr/>
            </p:nvCxnSpPr>
            <p:spPr>
              <a:xfrm>
                <a:off x="2482680" y="2905743"/>
                <a:ext cx="722585" cy="8734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638E614-4D03-4901-9D8D-79A7A4CC9B72}"/>
                      </a:ext>
                    </a:extLst>
                  </p:cNvPr>
                  <p:cNvSpPr txBox="1"/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638E614-4D03-4901-9D8D-79A7A4CC9B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5704A2-43D5-4D6C-9A6E-EED4DC1C947F}"/>
                      </a:ext>
                    </a:extLst>
                  </p:cNvPr>
                  <p:cNvSpPr txBox="1"/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5704A2-43D5-4D6C-9A6E-EED4DC1C94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D2EA2D-5A3C-4188-B4ED-2918158F19AE}"/>
                    </a:ext>
                  </a:extLst>
                </p:cNvPr>
                <p:cNvSpPr txBox="1"/>
                <p:nvPr/>
              </p:nvSpPr>
              <p:spPr>
                <a:xfrm>
                  <a:off x="1676530" y="4621926"/>
                  <a:ext cx="125149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D2EA2D-5A3C-4188-B4ED-2918158F1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6530" y="4621926"/>
                  <a:ext cx="1251496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F6341B-CB3C-4314-8E49-D7B77685431E}"/>
              </a:ext>
            </a:extLst>
          </p:cNvPr>
          <p:cNvGrpSpPr/>
          <p:nvPr/>
        </p:nvGrpSpPr>
        <p:grpSpPr>
          <a:xfrm>
            <a:off x="4589662" y="1606492"/>
            <a:ext cx="2775627" cy="3490651"/>
            <a:chOff x="6060331" y="1658649"/>
            <a:chExt cx="2775627" cy="3490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871D0F7-4132-4370-A5CF-E8CD92B86315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871D0F7-4132-4370-A5CF-E8CD92B863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5868AEA-E7CE-4D9E-90C7-E93BA15CE8C9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5868AEA-E7CE-4D9E-90C7-E93BA15CE8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EEC21BB-DB30-4E3C-B8A7-A8542ACDA04E}"/>
                </a:ext>
              </a:extLst>
            </p:cNvPr>
            <p:cNvCxnSpPr>
              <a:cxnSpLocks/>
              <a:stCxn id="22" idx="3"/>
              <a:endCxn id="23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62137AF-BD84-4288-8C6B-67913D48E209}"/>
                </a:ext>
              </a:extLst>
            </p:cNvPr>
            <p:cNvCxnSpPr>
              <a:cxnSpLocks/>
              <a:stCxn id="22" idx="5"/>
              <a:endCxn id="24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34CA98-D544-422F-B29A-CBDC59E824D0}"/>
                    </a:ext>
                  </a:extLst>
                </p:cNvPr>
                <p:cNvSpPr txBox="1"/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34CA98-D544-422F-B29A-CBDC59E824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D276CA-6F96-4264-B1D7-051723C553C9}"/>
                    </a:ext>
                  </a:extLst>
                </p:cNvPr>
                <p:cNvSpPr txBox="1"/>
                <p:nvPr/>
              </p:nvSpPr>
              <p:spPr>
                <a:xfrm>
                  <a:off x="6868110" y="4502969"/>
                  <a:ext cx="12130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D276CA-6F96-4264-B1D7-051723C55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8110" y="4502969"/>
                  <a:ext cx="1213024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BE8C268-7540-480D-92EA-69D4115BF8A9}"/>
              </a:ext>
            </a:extLst>
          </p:cNvPr>
          <p:cNvGrpSpPr/>
          <p:nvPr/>
        </p:nvGrpSpPr>
        <p:grpSpPr>
          <a:xfrm>
            <a:off x="8130435" y="1547486"/>
            <a:ext cx="3396841" cy="3492552"/>
            <a:chOff x="5602384" y="1658649"/>
            <a:chExt cx="3233574" cy="34925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2BA35A-B75B-480B-9CD4-66606C03824C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2BA35A-B75B-480B-9CD4-66606C0382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4990C4A-B873-4B4E-AA3E-F567CA59AC4E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4990C4A-B873-4B4E-AA3E-F567CA59AC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69BE72-DC14-4B84-88EE-EA4DCCF6BD99}"/>
                </a:ext>
              </a:extLst>
            </p:cNvPr>
            <p:cNvCxnSpPr>
              <a:cxnSpLocks/>
              <a:stCxn id="34" idx="3"/>
              <a:endCxn id="35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EED60CF-581C-45CD-AFBB-BFBC9CB9EF2C}"/>
                </a:ext>
              </a:extLst>
            </p:cNvPr>
            <p:cNvCxnSpPr>
              <a:cxnSpLocks/>
              <a:stCxn id="34" idx="5"/>
              <a:endCxn id="36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BBEDCF-6B1B-4AB1-AB4B-1DCF25DA6028}"/>
                    </a:ext>
                  </a:extLst>
                </p:cNvPr>
                <p:cNvSpPr txBox="1"/>
                <p:nvPr/>
              </p:nvSpPr>
              <p:spPr>
                <a:xfrm>
                  <a:off x="5602384" y="3111587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BBEDCF-6B1B-4AB1-AB4B-1DCF25DA60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2384" y="3111587"/>
                  <a:ext cx="511871" cy="584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8D15EF-3896-4A47-ACDA-B034113AFEAB}"/>
                    </a:ext>
                  </a:extLst>
                </p:cNvPr>
                <p:cNvSpPr txBox="1"/>
                <p:nvPr/>
              </p:nvSpPr>
              <p:spPr>
                <a:xfrm>
                  <a:off x="6145350" y="4504870"/>
                  <a:ext cx="269060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8D15EF-3896-4A47-ACDA-B034113AF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350" y="4504870"/>
                  <a:ext cx="2690608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6C80F7-6487-4E0F-BB3B-75D9F68F238F}"/>
                  </a:ext>
                </a:extLst>
              </p:cNvPr>
              <p:cNvSpPr txBox="1"/>
              <p:nvPr/>
            </p:nvSpPr>
            <p:spPr>
              <a:xfrm>
                <a:off x="10209616" y="2949353"/>
                <a:ext cx="5377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6C80F7-6487-4E0F-BB3B-75D9F68F2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616" y="2949353"/>
                <a:ext cx="537716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544526-CF97-463E-8551-4410365202B6}"/>
                  </a:ext>
                </a:extLst>
              </p:cNvPr>
              <p:cNvSpPr txBox="1"/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544526-CF97-463E-8551-44103652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941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400E-84BA-4444-8E0D-C8BE4D30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3EA6-C2A3-41F2-B44C-562548CC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/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all</a:t>
                </a:r>
              </a:p>
              <a:p>
                <a:r>
                  <a:rPr lang="en-US" sz="2800" dirty="0"/>
                  <a:t>Paths,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blipFill>
                <a:blip r:embed="rId2"/>
                <a:stretch>
                  <a:fillRect l="-4396" t="-3356" r="-2857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8533630-E8EB-4C73-8F29-2716E0FE1E21}"/>
              </a:ext>
            </a:extLst>
          </p:cNvPr>
          <p:cNvGrpSpPr/>
          <p:nvPr/>
        </p:nvGrpSpPr>
        <p:grpSpPr>
          <a:xfrm>
            <a:off x="166680" y="1515623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B247C8-BF7D-4E32-B198-79D7ABFB6870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66487-1D75-4921-9D20-0BD8E4A2D21A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16C6160-5BC8-4D9B-AA02-8CA53F110501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4FD98D-45BA-4362-B8B4-5FADE7CC3720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C57ED9-795D-4753-A39B-B64F54AA0E14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C3A39B-F7CC-4929-979A-B48E77DC7EA4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3781F9-5EBC-409F-8C69-ED54A176D454}"/>
                </a:ext>
              </a:extLst>
            </p:cNvPr>
            <p:cNvCxnSpPr>
              <a:cxnSpLocks/>
              <a:stCxn id="10" idx="5"/>
              <a:endCxn id="2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9A94D-A3B5-4952-A3BC-4A4C1938C099}"/>
                </a:ext>
              </a:extLst>
            </p:cNvPr>
            <p:cNvCxnSpPr>
              <a:cxnSpLocks/>
              <a:stCxn id="10" idx="3"/>
              <a:endCxn id="2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FB7A3EC-2B44-47BC-9506-ED3468DD8679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C9DE36-B4D7-4DC7-AE73-05833AE8129D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4AD15CF-F60D-42B1-9380-88CA8BCEBEA8}"/>
                </a:ext>
              </a:extLst>
            </p:cNvPr>
            <p:cNvCxnSpPr>
              <a:cxnSpLocks/>
              <a:stCxn id="25" idx="5"/>
              <a:endCxn id="60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338F746-4ED4-4627-82FB-8362BDC53BE8}"/>
                </a:ext>
              </a:extLst>
            </p:cNvPr>
            <p:cNvCxnSpPr>
              <a:cxnSpLocks/>
              <a:stCxn id="25" idx="3"/>
              <a:endCxn id="59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/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2E14511-AF26-441D-9E80-C4F72EFB6997}"/>
              </a:ext>
            </a:extLst>
          </p:cNvPr>
          <p:cNvGrpSpPr/>
          <p:nvPr/>
        </p:nvGrpSpPr>
        <p:grpSpPr>
          <a:xfrm>
            <a:off x="7729182" y="1438030"/>
            <a:ext cx="4529500" cy="3859382"/>
            <a:chOff x="6736332" y="1251799"/>
            <a:chExt cx="4529500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/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5000DB6-DEAD-436D-8F64-7B48F46ACEB9}"/>
                </a:ext>
              </a:extLst>
            </p:cNvPr>
            <p:cNvSpPr/>
            <p:nvPr/>
          </p:nvSpPr>
          <p:spPr>
            <a:xfrm>
              <a:off x="6736332" y="237589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61280B9-9E4A-4EBC-9666-DC8403D5EDAB}"/>
                </a:ext>
              </a:extLst>
            </p:cNvPr>
            <p:cNvSpPr/>
            <p:nvPr/>
          </p:nvSpPr>
          <p:spPr>
            <a:xfrm>
              <a:off x="8401254" y="2215542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54DA1A1-82BE-403F-8635-C971E74D1466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149758" y="1916570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149037E-BD4A-4B2A-83F3-9F1A19DCD6FB}"/>
                </a:ext>
              </a:extLst>
            </p:cNvPr>
            <p:cNvCxnSpPr>
              <a:cxnSpLocks/>
              <a:stCxn id="88" idx="5"/>
              <a:endCxn id="90" idx="1"/>
            </p:cNvCxnSpPr>
            <p:nvPr/>
          </p:nvCxnSpPr>
          <p:spPr>
            <a:xfrm>
              <a:off x="8067842" y="1916570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6B1820E-8F0F-4B89-9E5A-3031CF101828}"/>
                </a:ext>
              </a:extLst>
            </p:cNvPr>
            <p:cNvSpPr/>
            <p:nvPr/>
          </p:nvSpPr>
          <p:spPr>
            <a:xfrm>
              <a:off x="7519757" y="3240225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247A7D4-6C6F-4586-AD9E-27BD57BB4BA2}"/>
                </a:ext>
              </a:extLst>
            </p:cNvPr>
            <p:cNvSpPr/>
            <p:nvPr/>
          </p:nvSpPr>
          <p:spPr>
            <a:xfrm>
              <a:off x="9389295" y="323774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4D0BC2A-8792-4E6F-921F-507D820AD711}"/>
                </a:ext>
              </a:extLst>
            </p:cNvPr>
            <p:cNvCxnSpPr>
              <a:cxnSpLocks/>
              <a:stCxn id="90" idx="5"/>
              <a:endCxn id="95" idx="1"/>
            </p:cNvCxnSpPr>
            <p:nvPr/>
          </p:nvCxnSpPr>
          <p:spPr>
            <a:xfrm>
              <a:off x="9107015" y="2880313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85EB675-7E01-428F-BD47-0E3CC5633C78}"/>
                </a:ext>
              </a:extLst>
            </p:cNvPr>
            <p:cNvCxnSpPr>
              <a:cxnSpLocks/>
              <a:stCxn id="90" idx="3"/>
              <a:endCxn id="94" idx="7"/>
            </p:cNvCxnSpPr>
            <p:nvPr/>
          </p:nvCxnSpPr>
          <p:spPr>
            <a:xfrm flipH="1">
              <a:off x="8225518" y="2880313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3A5DC27-B1C5-4734-916C-38250E6F6F7C}"/>
                </a:ext>
              </a:extLst>
            </p:cNvPr>
            <p:cNvSpPr/>
            <p:nvPr/>
          </p:nvSpPr>
          <p:spPr>
            <a:xfrm>
              <a:off x="8517901" y="4332353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4CD76C1-327B-4A34-AAF5-E05C8A45D617}"/>
                </a:ext>
              </a:extLst>
            </p:cNvPr>
            <p:cNvSpPr/>
            <p:nvPr/>
          </p:nvSpPr>
          <p:spPr>
            <a:xfrm>
              <a:off x="9974013" y="4300530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18F8EDF9-2DEE-4A79-8823-7D59B8317A91}"/>
                </a:ext>
              </a:extLst>
            </p:cNvPr>
            <p:cNvCxnSpPr>
              <a:cxnSpLocks/>
              <a:stCxn id="95" idx="5"/>
              <a:endCxn id="99" idx="0"/>
            </p:cNvCxnSpPr>
            <p:nvPr/>
          </p:nvCxnSpPr>
          <p:spPr>
            <a:xfrm>
              <a:off x="10095056" y="3902511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D50FF057-1B3C-48D9-BF1D-AAEBFFE1DE58}"/>
                </a:ext>
              </a:extLst>
            </p:cNvPr>
            <p:cNvCxnSpPr>
              <a:cxnSpLocks/>
              <a:stCxn id="95" idx="3"/>
              <a:endCxn id="98" idx="7"/>
            </p:cNvCxnSpPr>
            <p:nvPr/>
          </p:nvCxnSpPr>
          <p:spPr>
            <a:xfrm flipH="1">
              <a:off x="9223662" y="3902511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/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/>
              <p:nvPr/>
            </p:nvSpPr>
            <p:spPr>
              <a:xfrm>
                <a:off x="5803374" y="3642606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some</a:t>
                </a:r>
              </a:p>
              <a:p>
                <a:r>
                  <a:rPr lang="en-US" sz="2800" dirty="0"/>
                  <a:t>path,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374" y="3642606"/>
                <a:ext cx="2774884" cy="1815882"/>
              </a:xfrm>
              <a:prstGeom prst="rect">
                <a:avLst/>
              </a:prstGeom>
              <a:blipFill>
                <a:blip r:embed="rId10"/>
                <a:stretch>
                  <a:fillRect l="-4615" t="-3367" r="-351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1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400E-84BA-4444-8E0D-C8BE4D30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3EA6-C2A3-41F2-B44C-562548CC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/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Across all</a:t>
                </a:r>
              </a:p>
              <a:p>
                <a:r>
                  <a:rPr lang="en-US" sz="2800" dirty="0"/>
                  <a:t>paths, and for every successor in the 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blipFill>
                <a:blip r:embed="rId2"/>
                <a:stretch>
                  <a:fillRect l="-4142" t="-3020" r="-57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8533630-E8EB-4C73-8F29-2716E0FE1E21}"/>
              </a:ext>
            </a:extLst>
          </p:cNvPr>
          <p:cNvGrpSpPr/>
          <p:nvPr/>
        </p:nvGrpSpPr>
        <p:grpSpPr>
          <a:xfrm>
            <a:off x="208341" y="1551458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B247C8-BF7D-4E32-B198-79D7ABFB6870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66487-1D75-4921-9D20-0BD8E4A2D21A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16C6160-5BC8-4D9B-AA02-8CA53F110501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4FD98D-45BA-4362-B8B4-5FADE7CC3720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C57ED9-795D-4753-A39B-B64F54AA0E14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C3A39B-F7CC-4929-979A-B48E77DC7EA4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3781F9-5EBC-409F-8C69-ED54A176D454}"/>
                </a:ext>
              </a:extLst>
            </p:cNvPr>
            <p:cNvCxnSpPr>
              <a:cxnSpLocks/>
              <a:stCxn id="10" idx="5"/>
              <a:endCxn id="2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9A94D-A3B5-4952-A3BC-4A4C1938C099}"/>
                </a:ext>
              </a:extLst>
            </p:cNvPr>
            <p:cNvCxnSpPr>
              <a:cxnSpLocks/>
              <a:stCxn id="10" idx="3"/>
              <a:endCxn id="2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FB7A3EC-2B44-47BC-9506-ED3468DD8679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C9DE36-B4D7-4DC7-AE73-05833AE8129D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4AD15CF-F60D-42B1-9380-88CA8BCEBEA8}"/>
                </a:ext>
              </a:extLst>
            </p:cNvPr>
            <p:cNvCxnSpPr>
              <a:cxnSpLocks/>
              <a:stCxn id="25" idx="5"/>
              <a:endCxn id="60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338F746-4ED4-4627-82FB-8362BDC53BE8}"/>
                </a:ext>
              </a:extLst>
            </p:cNvPr>
            <p:cNvCxnSpPr>
              <a:cxnSpLocks/>
              <a:stCxn id="25" idx="3"/>
              <a:endCxn id="59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/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CCFCC0-763E-4774-8846-84BFBC71B4AF}"/>
                  </a:ext>
                </a:extLst>
              </p:cNvPr>
              <p:cNvSpPr/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CCFCC0-763E-4774-8846-84BFBC71B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49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>
            <a:extLst>
              <a:ext uri="{FF2B5EF4-FFF2-40B4-BE49-F238E27FC236}">
                <a16:creationId xmlns:a16="http://schemas.microsoft.com/office/drawing/2014/main" id="{85000DB6-DEAD-436D-8F64-7B48F46ACEB9}"/>
              </a:ext>
            </a:extLst>
          </p:cNvPr>
          <p:cNvSpPr/>
          <p:nvPr/>
        </p:nvSpPr>
        <p:spPr>
          <a:xfrm>
            <a:off x="7729182" y="2562121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61280B9-9E4A-4EBC-9666-DC8403D5EDAB}"/>
              </a:ext>
            </a:extLst>
          </p:cNvPr>
          <p:cNvSpPr/>
          <p:nvPr/>
        </p:nvSpPr>
        <p:spPr>
          <a:xfrm>
            <a:off x="9394104" y="2401773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54DA1A1-82BE-403F-8635-C971E74D1466}"/>
              </a:ext>
            </a:extLst>
          </p:cNvPr>
          <p:cNvCxnSpPr>
            <a:cxnSpLocks/>
            <a:stCxn id="88" idx="3"/>
            <a:endCxn id="89" idx="0"/>
          </p:cNvCxnSpPr>
          <p:nvPr/>
        </p:nvCxnSpPr>
        <p:spPr>
          <a:xfrm flipH="1">
            <a:off x="8142608" y="2102801"/>
            <a:ext cx="333413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149037E-BD4A-4B2A-83F3-9F1A19DCD6FB}"/>
              </a:ext>
            </a:extLst>
          </p:cNvPr>
          <p:cNvCxnSpPr>
            <a:cxnSpLocks/>
            <a:stCxn id="88" idx="5"/>
            <a:endCxn id="90" idx="1"/>
          </p:cNvCxnSpPr>
          <p:nvPr/>
        </p:nvCxnSpPr>
        <p:spPr>
          <a:xfrm>
            <a:off x="9060692" y="2102801"/>
            <a:ext cx="454502" cy="41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86B1820E-8F0F-4B89-9E5A-3031CF101828}"/>
              </a:ext>
            </a:extLst>
          </p:cNvPr>
          <p:cNvSpPr/>
          <p:nvPr/>
        </p:nvSpPr>
        <p:spPr>
          <a:xfrm>
            <a:off x="8512607" y="3426456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247A7D4-6C6F-4586-AD9E-27BD57BB4BA2}"/>
              </a:ext>
            </a:extLst>
          </p:cNvPr>
          <p:cNvSpPr/>
          <p:nvPr/>
        </p:nvSpPr>
        <p:spPr>
          <a:xfrm>
            <a:off x="10382145" y="342397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4D0BC2A-8792-4E6F-921F-507D820AD711}"/>
              </a:ext>
            </a:extLst>
          </p:cNvPr>
          <p:cNvCxnSpPr>
            <a:cxnSpLocks/>
            <a:stCxn id="90" idx="5"/>
            <a:endCxn id="95" idx="1"/>
          </p:cNvCxnSpPr>
          <p:nvPr/>
        </p:nvCxnSpPr>
        <p:spPr>
          <a:xfrm>
            <a:off x="10099865" y="3066544"/>
            <a:ext cx="403370" cy="47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85EB675-7E01-428F-BD47-0E3CC5633C78}"/>
              </a:ext>
            </a:extLst>
          </p:cNvPr>
          <p:cNvCxnSpPr>
            <a:cxnSpLocks/>
            <a:stCxn id="90" idx="3"/>
            <a:endCxn id="94" idx="7"/>
          </p:cNvCxnSpPr>
          <p:nvPr/>
        </p:nvCxnSpPr>
        <p:spPr>
          <a:xfrm flipH="1">
            <a:off x="9218368" y="3066544"/>
            <a:ext cx="296826" cy="47396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3A5DC27-B1C5-4734-916C-38250E6F6F7C}"/>
              </a:ext>
            </a:extLst>
          </p:cNvPr>
          <p:cNvSpPr/>
          <p:nvPr/>
        </p:nvSpPr>
        <p:spPr>
          <a:xfrm>
            <a:off x="9510751" y="4518584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4CD76C1-327B-4A34-AAF5-E05C8A45D617}"/>
              </a:ext>
            </a:extLst>
          </p:cNvPr>
          <p:cNvSpPr/>
          <p:nvPr/>
        </p:nvSpPr>
        <p:spPr>
          <a:xfrm>
            <a:off x="10966863" y="448676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8F8EDF9-2DEE-4A79-8823-7D59B8317A91}"/>
              </a:ext>
            </a:extLst>
          </p:cNvPr>
          <p:cNvCxnSpPr>
            <a:cxnSpLocks/>
            <a:stCxn id="95" idx="5"/>
            <a:endCxn id="99" idx="0"/>
          </p:cNvCxnSpPr>
          <p:nvPr/>
        </p:nvCxnSpPr>
        <p:spPr>
          <a:xfrm>
            <a:off x="11087906" y="4088742"/>
            <a:ext cx="292383" cy="39801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50FF057-1B3C-48D9-BF1D-AAEBFFE1DE58}"/>
              </a:ext>
            </a:extLst>
          </p:cNvPr>
          <p:cNvCxnSpPr>
            <a:cxnSpLocks/>
            <a:stCxn id="95" idx="3"/>
            <a:endCxn id="98" idx="7"/>
          </p:cNvCxnSpPr>
          <p:nvPr/>
        </p:nvCxnSpPr>
        <p:spPr>
          <a:xfrm flipH="1">
            <a:off x="10216512" y="4088742"/>
            <a:ext cx="286723" cy="5438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23FF47-A68B-4353-A648-8824804BE006}"/>
                  </a:ext>
                </a:extLst>
              </p:cNvPr>
              <p:cNvSpPr txBox="1"/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23FF47-A68B-4353-A648-8824804BE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/>
              <p:nvPr/>
            </p:nvSpPr>
            <p:spPr>
              <a:xfrm>
                <a:off x="6058945" y="3604088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some</a:t>
                </a:r>
              </a:p>
              <a:p>
                <a:r>
                  <a:rPr lang="en-US" sz="2800" dirty="0"/>
                  <a:t>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always holds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945" y="3604088"/>
                <a:ext cx="2774884" cy="1815882"/>
              </a:xfrm>
              <a:prstGeom prst="rect">
                <a:avLst/>
              </a:prstGeom>
              <a:blipFill>
                <a:blip r:embed="rId10"/>
                <a:stretch>
                  <a:fillRect l="-4615" t="-30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AC045E-EA3A-4FE9-A22E-FD6EF6C9F805}"/>
                  </a:ext>
                </a:extLst>
              </p:cNvPr>
              <p:cNvSpPr txBox="1"/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AC045E-EA3A-4FE9-A22E-FD6EF6C9F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EFE678-D178-4CD2-8F1A-E81C664D2E41}"/>
                  </a:ext>
                </a:extLst>
              </p:cNvPr>
              <p:cNvSpPr txBox="1"/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EFE678-D178-4CD2-8F1A-E81C664D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CDE3C2-9A16-4A34-B638-1E82E59461BA}"/>
                  </a:ext>
                </a:extLst>
              </p:cNvPr>
              <p:cNvSpPr txBox="1"/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CDE3C2-9A16-4A34-B638-1E82E5946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D48C02-AB22-4482-A38D-919B6E484389}"/>
                  </a:ext>
                </a:extLst>
              </p:cNvPr>
              <p:cNvSpPr txBox="1"/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D48C02-AB22-4482-A38D-919B6E48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B37337-7BA1-41B4-9093-4CB632AC105A}"/>
                  </a:ext>
                </a:extLst>
              </p:cNvPr>
              <p:cNvSpPr txBox="1"/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B37337-7BA1-41B4-9093-4CB632AC1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160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{ mode, x }</a:t>
                </a:r>
              </a:p>
              <a:p>
                <a:pPr marL="0" indent="0">
                  <a:buNone/>
                </a:pPr>
                <a:r>
                  <a:rPr lang="en-US" dirty="0"/>
                  <a:t>Semantics: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off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dirty="0"/>
                  <a:t>: { mode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off, 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0 }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has an infinite number of transitions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0)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n+1) if n &lt; 10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 otherwise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  <a:blipFill>
                <a:blip r:embed="rId2"/>
                <a:stretch>
                  <a:fillRect l="-2115" t="-2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EC1AC85-4DC6-41D6-A14B-3F5E889F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C8A72-8AA0-436B-A72B-EC7668DC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2BCA9E-7F4D-4210-BC96-0D5CC5FF7197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260738E-CB94-4E3C-AF01-6DF545D055C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49B748E-C156-4069-A8EC-342711D02788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A0906A12-F526-4B8E-ADDE-4D2D4E429597}"/>
                </a:ext>
              </a:extLst>
            </p:cNvPr>
            <p:cNvCxnSpPr>
              <a:cxnSpLocks/>
              <a:stCxn id="5" idx="6"/>
              <a:endCxn id="6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616CD886-D48E-4FA0-B409-A11D42A02A8B}"/>
                </a:ext>
              </a:extLst>
            </p:cNvPr>
            <p:cNvCxnSpPr>
              <a:cxnSpLocks/>
              <a:stCxn id="6" idx="2"/>
              <a:endCxn id="5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5BDC280C-AFA9-463B-A5AD-E782FF253A9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F23DEA-15EC-4D79-8A24-FE5FA30D11CD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B36AF064-7CDF-46BC-A1A9-DF3F734039F3}"/>
                </a:ext>
              </a:extLst>
            </p:cNvPr>
            <p:cNvCxnSpPr>
              <a:cxnSpLocks/>
              <a:stCxn id="6" idx="6"/>
              <a:endCxn id="6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232B4E-6167-42A0-AFEF-8F99F9503134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8897024-EDDD-40E2-A90D-2B201073F555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55751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F75B0C-430A-43F4-8E46-7489DAB037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226825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𝐀𝐆𝐄𝐅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𝐀𝐆𝐀𝐅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𝐄𝐆𝐀𝐅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F75B0C-430A-43F4-8E46-7489DAB037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226825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5207575-54BF-4F72-A2E1-36FFD34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Operator fun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8CC4D-54F0-4171-8F07-49240B21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611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32DB31-021E-4C82-91B4-EE20A7DC3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424270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Checking if a given state machine (program) satisfies a CTL formula can be done quite efficiently (linear in the size of the machine and the property)</a:t>
                </a:r>
              </a:p>
              <a:p>
                <a:r>
                  <a:rPr lang="en-US" dirty="0"/>
                  <a:t>Native CTL cannot express fairness properties</a:t>
                </a:r>
              </a:p>
              <a:p>
                <a:pPr lvl="1"/>
                <a:r>
                  <a:rPr lang="en-US" dirty="0"/>
                  <a:t>Extension Fair CTL can express fairness</a:t>
                </a:r>
              </a:p>
              <a:p>
                <a:r>
                  <a:rPr lang="en-US" dirty="0"/>
                  <a:t>CTL</a:t>
                </a:r>
                <a:r>
                  <a:rPr lang="en-US" baseline="30000" dirty="0"/>
                  <a:t>* </a:t>
                </a:r>
                <a:r>
                  <a:rPr lang="en-US" dirty="0"/>
                  <a:t> is a logic that combines CTL and LTL: You can have formulas like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CTL: Less used than LTL, but an important logic in the history of temporal logic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32DB31-021E-4C82-91B4-EE20A7DC3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4242709"/>
              </a:xfrm>
              <a:blipFill>
                <a:blip r:embed="rId2"/>
                <a:stretch>
                  <a:fillRect l="-625" t="-2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2081E89-6E40-44E0-8C62-3A23FBC04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88" y="430374"/>
            <a:ext cx="10920419" cy="778828"/>
          </a:xfrm>
        </p:spPr>
        <p:txBody>
          <a:bodyPr/>
          <a:lstStyle/>
          <a:p>
            <a:r>
              <a:rPr lang="en-US" dirty="0"/>
              <a:t>CTL advantages and limitations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32586-8FE3-48D3-BABA-937CDB72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377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Atomic proposition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Label each state that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 state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any successor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 state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of its successors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1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</a:t>
                </a:r>
                <a:r>
                  <a:rPr lang="en-US" dirty="0"/>
                  <a:t> 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it has a successor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948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227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712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1053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788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/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 more states with at least one successor green!</a:t>
                </a:r>
              </a:p>
              <a:p>
                <a:r>
                  <a:rPr lang="en-US" dirty="0"/>
                  <a:t>Check the states you have: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blipFill>
                <a:blip r:embed="rId8"/>
                <a:stretch>
                  <a:fillRect l="-872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424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 </a:t>
                </a:r>
                <a:r>
                  <a:rPr lang="en-US" dirty="0"/>
                  <a:t>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its successors are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rgbClr val="FF0000"/>
                    </a:solidFill>
                  </a:rPr>
                  <a:t>Remove</a:t>
                </a:r>
                <a:r>
                  <a:rPr lang="en-US" dirty="0"/>
                  <a:t> label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from a state if it does not have any successor 		labeled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7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217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E0F04E-B15F-4C4C-BD17-E5673E041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050255"/>
            <a:ext cx="11699087" cy="3633785"/>
          </a:xfrm>
        </p:spPr>
        <p:txBody>
          <a:bodyPr/>
          <a:lstStyle/>
          <a:p>
            <a:r>
              <a:rPr lang="en-US" dirty="0"/>
              <a:t>All kinds of components (synchronous, asynchronous, timed, hybrid, continuous components) have an underlying transition system</a:t>
            </a:r>
          </a:p>
          <a:p>
            <a:r>
              <a:rPr lang="en-US" dirty="0"/>
              <a:t>State in the transition system underlying a component captures any given runtime configuration of the component</a:t>
            </a:r>
          </a:p>
          <a:p>
            <a:r>
              <a:rPr lang="en-US" dirty="0"/>
              <a:t>Continuous components, Timed Processes, Hybrid Processes in general, have infinite number of states/transitions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D31B59-834D-4973-8E93-9AA63E160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Systems and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B08B5-F624-4A64-9068-42FC5D00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618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blipFill>
                <a:blip r:embed="rId8"/>
                <a:stretch>
                  <a:fillRect l="-891" t="-2479" r="-1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071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itle 2">
                <a:extLst>
                  <a:ext uri="{FF2B5EF4-FFF2-40B4-BE49-F238E27FC236}">
                    <a16:creationId xmlns:a16="http://schemas.microsoft.com/office/drawing/2014/main" id="{2AF6E82F-56A5-4EA5-92CE-B7AF9B8876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946" y="318965"/>
                <a:ext cx="10920419" cy="7788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rgbClr val="C0000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What if bottom state was not green?</a:t>
                </a:r>
              </a:p>
            </p:txBody>
          </p:sp>
        </mc:Choice>
        <mc:Fallback xmlns="">
          <p:sp>
            <p:nvSpPr>
              <p:cNvPr id="32" name="Title 2">
                <a:extLst>
                  <a:ext uri="{FF2B5EF4-FFF2-40B4-BE49-F238E27FC236}">
                    <a16:creationId xmlns:a16="http://schemas.microsoft.com/office/drawing/2014/main" id="{2AF6E82F-56A5-4EA5-92CE-B7AF9B887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46" y="318965"/>
                <a:ext cx="10920419" cy="778828"/>
              </a:xfrm>
              <a:prstGeom prst="rect">
                <a:avLst/>
              </a:prstGeom>
              <a:blipFill>
                <a:blip r:embed="rId6"/>
                <a:stretch>
                  <a:fillRect t="-17969" r="-614" b="-30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017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What if bottom state was not green?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386" b="-25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343985" y="4162761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985" y="4162761"/>
                <a:ext cx="5471054" cy="1477328"/>
              </a:xfrm>
              <a:prstGeom prst="rect">
                <a:avLst/>
              </a:prstGeom>
              <a:blipFill>
                <a:blip r:embed="rId7"/>
                <a:stretch>
                  <a:fillRect l="-1003" t="-2479" r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2868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b="0" i="0" dirty="0"/>
                  <a:t>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: 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(with the caveat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needs to be satisfied on every state that has a successor to a state marked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Fixpoint = point at which there is no change,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operation of adding/removing states as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000" dirty="0"/>
                  <a:t>Fixpoint  = Point at which you can no longer add/remove states</a:t>
                </a:r>
              </a:p>
              <a:p>
                <a:r>
                  <a:rPr lang="en-US" dirty="0"/>
                  <a:t>Least fixpoint = When adding states, smallest set you can get? </a:t>
                </a:r>
              </a:p>
              <a:p>
                <a:pPr lvl="1"/>
                <a:r>
                  <a:rPr lang="en-US" sz="2000" dirty="0"/>
                  <a:t>You can always add all the states: not very useful</a:t>
                </a:r>
              </a:p>
              <a:p>
                <a:r>
                  <a:rPr lang="en-US" dirty="0"/>
                  <a:t>Greatest fixpoint = When removing states, largest set you can get?</a:t>
                </a:r>
              </a:p>
              <a:p>
                <a:pPr lvl="1"/>
                <a:r>
                  <a:rPr lang="en-US" sz="2000" dirty="0"/>
                  <a:t>You can always remove all the states: not very useful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  <a:blipFill>
                <a:blip r:embed="rId2"/>
                <a:stretch>
                  <a:fillRect l="-677" t="-3226" r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020FDA-710F-4A11-85E5-E380E25F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Greatest and least fixpoints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CD4B-AD23-448C-8D16-B7A214262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579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F22E83-25D9-4DCC-A64E-BEEC90405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based on Fixpoint computation</a:t>
            </a:r>
          </a:p>
          <a:p>
            <a:r>
              <a:rPr lang="en-US" dirty="0"/>
              <a:t>Many improvements to CTL model checking over the years (with the help of symbolic algorithms to accelerate fixpoint computation, represent sets of states, etc.)</a:t>
            </a:r>
          </a:p>
          <a:p>
            <a:r>
              <a:rPr lang="en-US" dirty="0"/>
              <a:t>Bounded model checking: </a:t>
            </a:r>
          </a:p>
          <a:p>
            <a:pPr lvl="1"/>
            <a:r>
              <a:rPr lang="en-US" dirty="0"/>
              <a:t>Don’t check the entire state space using a “backward reachability” algorithm, but instead go forward in time from the initial state</a:t>
            </a:r>
          </a:p>
          <a:p>
            <a:pPr lvl="1"/>
            <a:r>
              <a:rPr lang="en-US" dirty="0"/>
              <a:t>Use of SAT solvers to check feasibility of paths to failure states</a:t>
            </a:r>
          </a:p>
          <a:p>
            <a:r>
              <a:rPr lang="en-US" dirty="0"/>
              <a:t>Many good model checkers: </a:t>
            </a:r>
            <a:r>
              <a:rPr lang="en-US" dirty="0" err="1"/>
              <a:t>NuSMV</a:t>
            </a:r>
            <a:r>
              <a:rPr lang="en-US" dirty="0"/>
              <a:t>, CBMC,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B93C2-77C7-410C-A5BB-263DCBA4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 in a nutshell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6D3F3-06BC-45BD-956B-3D92117C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724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552E0F-E6EC-4749-9450-10DBFACBE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12A1B-27C6-4366-9781-81C090014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126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Construct composition of the original transition system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</a:t>
                </a:r>
                <a:r>
                  <a:rPr lang="en-US" dirty="0" err="1"/>
                  <a:t>Büchi</a:t>
                </a:r>
                <a:r>
                  <a:rPr lang="en-US" dirty="0"/>
                  <a:t> monitor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there are cycles in the composite process that visit the states specified by the </a:t>
                </a:r>
                <a:r>
                  <a:rPr lang="en-US" dirty="0" err="1"/>
                  <a:t>Büchi</a:t>
                </a:r>
                <a:r>
                  <a:rPr lang="en-US" dirty="0"/>
                  <a:t> condition then we have found a violation</a:t>
                </a:r>
              </a:p>
              <a:p>
                <a:r>
                  <a:rPr lang="en-US" dirty="0"/>
                  <a:t>Reachable cycles in process composition correspond to counterexamples!</a:t>
                </a:r>
              </a:p>
              <a:p>
                <a:r>
                  <a:rPr lang="en-US" dirty="0"/>
                  <a:t>Implemented in many verification tools (e.g. the SPIN model checker developed at NASA JPL)</a:t>
                </a:r>
              </a:p>
              <a:p>
                <a:r>
                  <a:rPr lang="en-US" dirty="0"/>
                  <a:t>Many open source tools to translate LTL properties to </a:t>
                </a:r>
                <a:r>
                  <a:rPr lang="en-US" dirty="0" err="1"/>
                  <a:t>Büchi</a:t>
                </a:r>
                <a:r>
                  <a:rPr lang="en-US" dirty="0"/>
                  <a:t> monitors: quite popular in the robotics domain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3209AE3-65D4-4C5D-8680-7944FBBA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B9358-5503-49A1-ABD4-A11F2BA0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073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 far, we have seen how we can express behaviors of individual system traces using LTL</a:t>
                </a:r>
              </a:p>
              <a:p>
                <a:r>
                  <a:rPr lang="en-US" dirty="0"/>
                  <a:t>A system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starting from some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satisfies an LTL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</a:t>
                </a:r>
                <a:r>
                  <a:rPr lang="en-US" b="1" i="1" dirty="0"/>
                  <a:t>all system behaviors </a:t>
                </a:r>
                <a:r>
                  <a:rPr lang="en-US" dirty="0"/>
                  <a:t>starting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satisfy the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E.g., a system is safe w.r.t. a safety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behaviors satisfy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Does (</a:t>
                </a:r>
                <a:r>
                  <a:rPr lang="en-US" b="1" dirty="0"/>
                  <a:t>Blinker, </a:t>
                </a:r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0,y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0)?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  <a:blipFill>
                <a:blip r:embed="rId2"/>
                <a:stretch>
                  <a:fillRect l="-100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55847E7-98E6-41B8-896D-D219F91C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LTL is a language for expressing system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D4F51-7F6B-4769-8D04-73987461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0C4A74-E382-40C6-BBD1-1FA633CF2B8C}"/>
              </a:ext>
            </a:extLst>
          </p:cNvPr>
          <p:cNvGrpSpPr/>
          <p:nvPr/>
        </p:nvGrpSpPr>
        <p:grpSpPr>
          <a:xfrm>
            <a:off x="578199" y="1857384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F4BD86-884E-4A71-A6A2-2035EDA992F8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145BFCE-2799-4375-8852-4DDF1C7B4D90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361619-0388-41DC-A0DB-2295970A8F90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3"/>
                  <a:stretch>
                    <a:fillRect l="-6646" t="-11765" r="-5063" b="-34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4"/>
                  <a:stretch>
                    <a:fillRect l="-5915" t="-6410" r="-4507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9939DE-A823-4248-B571-A0401C5B0551}"/>
              </a:ext>
            </a:extLst>
          </p:cNvPr>
          <p:cNvSpPr txBox="1"/>
          <p:nvPr/>
        </p:nvSpPr>
        <p:spPr>
          <a:xfrm>
            <a:off x="1569081" y="4319328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76725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8E9583-79D8-475B-B686-7636D81B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&amp;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174A7-1E54-4BE9-BBA9-B0C4748D2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692C5A-B8BB-40E0-973E-2E4BDF7378E1}"/>
              </a:ext>
            </a:extLst>
          </p:cNvPr>
          <p:cNvGrpSpPr/>
          <p:nvPr/>
        </p:nvGrpSpPr>
        <p:grpSpPr>
          <a:xfrm>
            <a:off x="586291" y="1849292"/>
            <a:ext cx="3211205" cy="2463764"/>
            <a:chOff x="1206585" y="1723597"/>
            <a:chExt cx="3719413" cy="271022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8DDCF0-5937-4478-8727-BFD18F92DDA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9E4D36-E8D2-4163-BBF6-18EBD45C5DBC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7D3B20-40BD-4A29-A4F0-725F94B2D719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5EFC7A7-20DF-483D-8784-5FC2BFEB2B7C}"/>
              </a:ext>
            </a:extLst>
          </p:cNvPr>
          <p:cNvSpPr txBox="1"/>
          <p:nvPr/>
        </p:nvSpPr>
        <p:spPr>
          <a:xfrm>
            <a:off x="1577173" y="4311236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</a:t>
                </a:r>
                <a:endParaRPr lang="en-US" b="1" dirty="0"/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A may be executed less than 10 times.</a:t>
                </a:r>
              </a:p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dirty="0"/>
                  <a:t> y (eventually y is 1)</a:t>
                </a:r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B may never be selected for execution!</a:t>
                </a:r>
              </a:p>
              <a:p>
                <a:r>
                  <a:rPr lang="en-US" dirty="0"/>
                  <a:t>But, this seems like a very unrealistic or broken scheduler!</a:t>
                </a:r>
              </a:p>
              <a:p>
                <a:r>
                  <a:rPr lang="en-US" dirty="0"/>
                  <a:t>For infinite executions involving multiple tasks, it is important for the execution to be </a:t>
                </a:r>
                <a:r>
                  <a:rPr lang="en-US" i="1" dirty="0"/>
                  <a:t>fair</a:t>
                </a:r>
                <a:r>
                  <a:rPr lang="en-US" dirty="0"/>
                  <a:t> to each task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  <a:blipFill>
                <a:blip r:embed="rId4"/>
                <a:stretch>
                  <a:fillRect l="-810" t="-2244" r="-1216" b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67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96B205-A777-4426-A942-7DA750B3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269" y="1332703"/>
            <a:ext cx="79734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i="1" dirty="0"/>
              <a:t>fairness assumption </a:t>
            </a:r>
            <a:r>
              <a:rPr lang="en-US" dirty="0"/>
              <a:t>is a property that encodes the meaning of what it means for an infinite execution to be fair with respect to a task.</a:t>
            </a:r>
          </a:p>
          <a:p>
            <a:r>
              <a:rPr lang="en-US" b="1" dirty="0"/>
              <a:t>Weak fairness: </a:t>
            </a:r>
            <a:r>
              <a:rPr lang="en-US" dirty="0"/>
              <a:t>If a task is persistently enabled, then it is repeatedly executed.</a:t>
            </a:r>
          </a:p>
          <a:p>
            <a:pPr lvl="1"/>
            <a:r>
              <a:rPr lang="en-US" dirty="0"/>
              <a:t>I.e. if after some point the task guard is always true, then the task is infinitely often executed.</a:t>
            </a:r>
          </a:p>
          <a:p>
            <a:r>
              <a:rPr lang="en-US" b="1" dirty="0"/>
              <a:t>Strong fairness</a:t>
            </a:r>
            <a:r>
              <a:rPr lang="en-US" dirty="0"/>
              <a:t>: If a task is repeatedly enabled, then it is repeatedly executed.</a:t>
            </a:r>
          </a:p>
          <a:p>
            <a:pPr lvl="1"/>
            <a:r>
              <a:rPr lang="en-US" dirty="0"/>
              <a:t>I.e. if the task guard is infinitely often true, then the task is infinitely often executed.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05320C-1ECD-413E-87EC-6B273F66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vs. Strong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8F2A5-A276-4209-B6C3-85057505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20A5B5-8B46-4328-8B07-BD58C57ECB78}"/>
              </a:ext>
            </a:extLst>
          </p:cNvPr>
          <p:cNvGrpSpPr/>
          <p:nvPr/>
        </p:nvGrpSpPr>
        <p:grpSpPr>
          <a:xfrm>
            <a:off x="390969" y="1873568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DDF437-9A66-4686-A07C-9ED49112A3F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5FC8B01-4D34-4DBA-A0F9-F3DE12CA5E7B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5288AF-11FB-4D89-BEB3-C279BE4DC817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AD1DEE5-BFB2-4360-A817-8BD12E49E1ED}"/>
              </a:ext>
            </a:extLst>
          </p:cNvPr>
          <p:cNvSpPr txBox="1"/>
          <p:nvPr/>
        </p:nvSpPr>
        <p:spPr>
          <a:xfrm>
            <a:off x="1272689" y="4384337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5894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Example transitions for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5866343" y="1433293"/>
            <a:ext cx="5644220" cy="4200858"/>
            <a:chOff x="166680" y="1476437"/>
            <a:chExt cx="5644220" cy="420085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1685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85" t="-5882" r="-2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399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Fairness assumptions can be expressed in LTL!</a:t>
                </a:r>
              </a:p>
              <a:p>
                <a:r>
                  <a:rPr lang="en-US" dirty="0"/>
                  <a:t>Add a new variable </a:t>
                </a:r>
                <a:r>
                  <a:rPr lang="en-US" i="1" dirty="0"/>
                  <a:t>taken </a:t>
                </a:r>
                <a:r>
                  <a:rPr lang="en-US" dirty="0"/>
                  <a:t>that takes value ‘A’, ‘B’</a:t>
                </a:r>
              </a:p>
              <a:p>
                <a:r>
                  <a:rPr lang="en-US" dirty="0"/>
                  <a:t>Weak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</a:t>
                </a:r>
                <a:r>
                  <a:rPr lang="en-US" dirty="0" err="1"/>
                  <a:t>wf</a:t>
                </a:r>
                <a:r>
                  <a:rPr lang="en-US" dirty="0"/>
                  <a:t>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</a:t>
                </a:r>
                <a:r>
                  <a:rPr lang="en-US" dirty="0" err="1"/>
                  <a:t>wf</a:t>
                </a:r>
                <a:r>
                  <a:rPr lang="en-US" dirty="0"/>
                  <a:t>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No!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  <a:blipFill>
                <a:blip r:embed="rId2"/>
                <a:stretch>
                  <a:fillRect l="-769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15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Strong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sf(A)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sf(B)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Yes!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  <a:blipFill>
                <a:blip r:embed="rId2"/>
                <a:stretch>
                  <a:fillRect l="-769" t="-3757" b="-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A82523F-B2A8-4C60-93FD-19CD9B72883E}"/>
              </a:ext>
            </a:extLst>
          </p:cNvPr>
          <p:cNvSpPr/>
          <p:nvPr/>
        </p:nvSpPr>
        <p:spPr>
          <a:xfrm>
            <a:off x="2562816" y="4876141"/>
            <a:ext cx="7486316" cy="18158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Was verified: If a process satisfies a liveness requirement under weak fairness, it satisfies it under strong fairness, but converse is not true in general.</a:t>
            </a:r>
          </a:p>
        </p:txBody>
      </p:sp>
    </p:spTree>
    <p:extLst>
      <p:ext uri="{BB962C8B-B14F-4D97-AF65-F5344CB8AC3E}">
        <p14:creationId xmlns:p14="http://schemas.microsoft.com/office/powerpoint/2010/main" val="107818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1EC061-E25A-41D5-83DE-B7F316651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Formal verification for Dynamical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0314E-2482-499A-BBC4-5A1F3EC1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382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89B527-7CF6-489B-880A-28A12C181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Barrier certificate: safety invariant for a continuous dynamical system</a:t>
            </a:r>
          </a:p>
          <a:p>
            <a:r>
              <a:rPr lang="en-US" dirty="0"/>
              <a:t>It establishes an invisible barrier that trajectories of a system cannot cross</a:t>
            </a:r>
          </a:p>
          <a:p>
            <a:pPr lvl="1"/>
            <a:r>
              <a:rPr lang="en-US" dirty="0"/>
              <a:t>(think of it as a force-field)</a:t>
            </a:r>
          </a:p>
          <a:p>
            <a:r>
              <a:rPr lang="en-US" dirty="0"/>
              <a:t>Reasoning very similar to that of an inductive invariant</a:t>
            </a:r>
          </a:p>
          <a:p>
            <a:pPr lvl="1"/>
            <a:r>
              <a:rPr lang="en-US" dirty="0"/>
              <a:t>Establish that the initial states all lie within the barrier</a:t>
            </a:r>
          </a:p>
          <a:p>
            <a:pPr lvl="1"/>
            <a:r>
              <a:rPr lang="en-US" dirty="0"/>
              <a:t>Establish that the unsafe states are all outside the barrier</a:t>
            </a:r>
          </a:p>
          <a:p>
            <a:pPr lvl="1"/>
            <a:r>
              <a:rPr lang="en-US" dirty="0"/>
              <a:t>Show that the next states for all states on the barrier are inside the barrier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66FDB6-4FA5-40DB-81A9-B18CBC1B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verification using barrier certificates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C0818-20B9-4F13-B464-E46B76F7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979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</p:spPr>
            <p:txBody>
              <a:bodyPr/>
              <a:lstStyle/>
              <a:p>
                <a:r>
                  <a:rPr lang="en-US" dirty="0"/>
                  <a:t>Given system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serves as a classifier between good and bad states</a:t>
                </a:r>
              </a:p>
              <a:p>
                <a:r>
                  <a:rPr lang="en-US" dirty="0"/>
                  <a:t>Barrier conditions:</a:t>
                </a:r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b="0" dirty="0"/>
              </a:p>
              <a:p>
                <a:pPr marL="411480" lvl="1" indent="0">
                  <a:buNone/>
                </a:pPr>
                <a:r>
                  <a:rPr lang="en-US" dirty="0"/>
                  <a:t>(The last condition models the barrier pushing the system back!)</a:t>
                </a:r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  <a:blipFill>
                <a:blip r:embed="rId2"/>
                <a:stretch>
                  <a:fillRect l="-1213" t="-2361" r="-28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73E3B30-BF6F-4FA1-8408-6A4AB1BA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barrier certificate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7500-74A8-450E-9E88-1B36F957B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2F0F8D-109C-4DD8-8E87-600E35AFB351}"/>
              </a:ext>
            </a:extLst>
          </p:cNvPr>
          <p:cNvSpPr/>
          <p:nvPr/>
        </p:nvSpPr>
        <p:spPr>
          <a:xfrm>
            <a:off x="246404" y="1697715"/>
            <a:ext cx="3904343" cy="3621314"/>
          </a:xfrm>
          <a:prstGeom prst="ellipse">
            <a:avLst/>
          </a:prstGeom>
          <a:ln w="76200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4CCA03-AB0E-4151-9EF1-98D6D0EEE2EE}"/>
              </a:ext>
            </a:extLst>
          </p:cNvPr>
          <p:cNvSpPr/>
          <p:nvPr/>
        </p:nvSpPr>
        <p:spPr>
          <a:xfrm>
            <a:off x="4005943" y="1697715"/>
            <a:ext cx="936171" cy="718000"/>
          </a:xfrm>
          <a:prstGeom prst="rect">
            <a:avLst/>
          </a:prstGeom>
          <a:solidFill>
            <a:srgbClr val="FFAFB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07B40E-08B7-4EDA-AB6D-8D436C4D7A8D}"/>
              </a:ext>
            </a:extLst>
          </p:cNvPr>
          <p:cNvSpPr/>
          <p:nvPr/>
        </p:nvSpPr>
        <p:spPr>
          <a:xfrm>
            <a:off x="1204685" y="3737428"/>
            <a:ext cx="1328058" cy="63862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Initial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AB50FA-A45D-461D-9DC2-95CEA1BD3945}"/>
              </a:ext>
            </a:extLst>
          </p:cNvPr>
          <p:cNvCxnSpPr>
            <a:cxnSpLocks/>
          </p:cNvCxnSpPr>
          <p:nvPr/>
        </p:nvCxnSpPr>
        <p:spPr>
          <a:xfrm>
            <a:off x="2198575" y="1713345"/>
            <a:ext cx="0" cy="382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1B245C-55DF-423E-89AC-5BA86AA32488}"/>
              </a:ext>
            </a:extLst>
          </p:cNvPr>
          <p:cNvCxnSpPr>
            <a:cxnSpLocks/>
          </p:cNvCxnSpPr>
          <p:nvPr/>
        </p:nvCxnSpPr>
        <p:spPr>
          <a:xfrm flipH="1">
            <a:off x="2690731" y="1844100"/>
            <a:ext cx="185057" cy="478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38647-2DB0-41A9-8C3F-C04BABEBD453}"/>
              </a:ext>
            </a:extLst>
          </p:cNvPr>
          <p:cNvCxnSpPr>
            <a:cxnSpLocks/>
          </p:cNvCxnSpPr>
          <p:nvPr/>
        </p:nvCxnSpPr>
        <p:spPr>
          <a:xfrm>
            <a:off x="993808" y="2138243"/>
            <a:ext cx="341506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83513A-4122-456D-8542-1045E77D3749}"/>
              </a:ext>
            </a:extLst>
          </p:cNvPr>
          <p:cNvCxnSpPr>
            <a:cxnSpLocks/>
          </p:cNvCxnSpPr>
          <p:nvPr/>
        </p:nvCxnSpPr>
        <p:spPr>
          <a:xfrm flipH="1">
            <a:off x="3069179" y="2095359"/>
            <a:ext cx="29079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BD4FF7-A1F5-42DB-84AE-6F1C25019670}"/>
              </a:ext>
            </a:extLst>
          </p:cNvPr>
          <p:cNvCxnSpPr>
            <a:cxnSpLocks/>
          </p:cNvCxnSpPr>
          <p:nvPr/>
        </p:nvCxnSpPr>
        <p:spPr>
          <a:xfrm flipH="1">
            <a:off x="3333412" y="2563470"/>
            <a:ext cx="509191" cy="2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3EE8A6-42B8-4001-9494-8824E4BF778D}"/>
              </a:ext>
            </a:extLst>
          </p:cNvPr>
          <p:cNvCxnSpPr>
            <a:cxnSpLocks/>
          </p:cNvCxnSpPr>
          <p:nvPr/>
        </p:nvCxnSpPr>
        <p:spPr>
          <a:xfrm>
            <a:off x="1574882" y="1844100"/>
            <a:ext cx="17075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E12F70-4481-49E4-B6AF-6BA314072C7A}"/>
              </a:ext>
            </a:extLst>
          </p:cNvPr>
          <p:cNvCxnSpPr>
            <a:cxnSpLocks/>
          </p:cNvCxnSpPr>
          <p:nvPr/>
        </p:nvCxnSpPr>
        <p:spPr>
          <a:xfrm>
            <a:off x="341010" y="3114982"/>
            <a:ext cx="563875" cy="19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AF40C3-2776-4337-A127-B45BA34CDC69}"/>
              </a:ext>
            </a:extLst>
          </p:cNvPr>
          <p:cNvCxnSpPr>
            <a:cxnSpLocks/>
          </p:cNvCxnSpPr>
          <p:nvPr/>
        </p:nvCxnSpPr>
        <p:spPr>
          <a:xfrm>
            <a:off x="273976" y="3669049"/>
            <a:ext cx="667576" cy="5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89F1FB-115F-43B6-8F83-3FC112945552}"/>
              </a:ext>
            </a:extLst>
          </p:cNvPr>
          <p:cNvCxnSpPr>
            <a:cxnSpLocks/>
          </p:cNvCxnSpPr>
          <p:nvPr/>
        </p:nvCxnSpPr>
        <p:spPr>
          <a:xfrm>
            <a:off x="607764" y="2556302"/>
            <a:ext cx="587748" cy="402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B40A4B-566E-412E-A767-40CA31554C6C}"/>
              </a:ext>
            </a:extLst>
          </p:cNvPr>
          <p:cNvCxnSpPr>
            <a:cxnSpLocks/>
          </p:cNvCxnSpPr>
          <p:nvPr/>
        </p:nvCxnSpPr>
        <p:spPr>
          <a:xfrm flipV="1">
            <a:off x="468086" y="4096594"/>
            <a:ext cx="433552" cy="129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931984-35FE-49C6-8581-ABF0A7F28045}"/>
              </a:ext>
            </a:extLst>
          </p:cNvPr>
          <p:cNvCxnSpPr>
            <a:cxnSpLocks/>
          </p:cNvCxnSpPr>
          <p:nvPr/>
        </p:nvCxnSpPr>
        <p:spPr>
          <a:xfrm flipV="1">
            <a:off x="801976" y="4436917"/>
            <a:ext cx="362585" cy="27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AFBD4C-03A3-44CD-9DEC-199CA1D01EB1}"/>
              </a:ext>
            </a:extLst>
          </p:cNvPr>
          <p:cNvCxnSpPr>
            <a:cxnSpLocks/>
          </p:cNvCxnSpPr>
          <p:nvPr/>
        </p:nvCxnSpPr>
        <p:spPr>
          <a:xfrm flipV="1">
            <a:off x="1212297" y="4708763"/>
            <a:ext cx="239132" cy="36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2F7FA98-45EE-4296-B935-45F94C7A9F4B}"/>
              </a:ext>
            </a:extLst>
          </p:cNvPr>
          <p:cNvCxnSpPr>
            <a:cxnSpLocks/>
          </p:cNvCxnSpPr>
          <p:nvPr/>
        </p:nvCxnSpPr>
        <p:spPr>
          <a:xfrm flipV="1">
            <a:off x="1703801" y="4708763"/>
            <a:ext cx="164913" cy="517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1014DD-6274-4662-BE06-EF227984B949}"/>
              </a:ext>
            </a:extLst>
          </p:cNvPr>
          <p:cNvCxnSpPr>
            <a:cxnSpLocks/>
          </p:cNvCxnSpPr>
          <p:nvPr/>
        </p:nvCxnSpPr>
        <p:spPr>
          <a:xfrm flipH="1" flipV="1">
            <a:off x="2198575" y="4752085"/>
            <a:ext cx="16634" cy="517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8939AE7-3650-4E7E-8B72-DCF55A7D77C2}"/>
              </a:ext>
            </a:extLst>
          </p:cNvPr>
          <p:cNvCxnSpPr>
            <a:cxnSpLocks/>
          </p:cNvCxnSpPr>
          <p:nvPr/>
        </p:nvCxnSpPr>
        <p:spPr>
          <a:xfrm flipV="1">
            <a:off x="2475931" y="4752085"/>
            <a:ext cx="64763" cy="488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F3BD9EF-DC00-4857-93E8-C650A1DF9C16}"/>
              </a:ext>
            </a:extLst>
          </p:cNvPr>
          <p:cNvCxnSpPr>
            <a:cxnSpLocks/>
          </p:cNvCxnSpPr>
          <p:nvPr/>
        </p:nvCxnSpPr>
        <p:spPr>
          <a:xfrm flipV="1">
            <a:off x="2783259" y="4802689"/>
            <a:ext cx="392444" cy="415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107559-C48F-45A6-B2DB-2FD97C8FD295}"/>
              </a:ext>
            </a:extLst>
          </p:cNvPr>
          <p:cNvCxnSpPr>
            <a:cxnSpLocks/>
          </p:cNvCxnSpPr>
          <p:nvPr/>
        </p:nvCxnSpPr>
        <p:spPr>
          <a:xfrm flipH="1" flipV="1">
            <a:off x="3498636" y="4299689"/>
            <a:ext cx="21099" cy="50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8C06B0-96B7-4B77-BA2C-AAC484CECFCA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940629"/>
            <a:ext cx="290905" cy="36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84E78E6-66E4-4D53-8D71-AC6B2FC5DED7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726286"/>
            <a:ext cx="520071" cy="113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0CFA29A-2820-4EE6-9D7F-BA246C1CEE18}"/>
              </a:ext>
            </a:extLst>
          </p:cNvPr>
          <p:cNvCxnSpPr>
            <a:cxnSpLocks/>
          </p:cNvCxnSpPr>
          <p:nvPr/>
        </p:nvCxnSpPr>
        <p:spPr>
          <a:xfrm flipH="1" flipV="1">
            <a:off x="3509185" y="3482028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B3B6732-F27E-401E-9815-C03F9F28ABE9}"/>
              </a:ext>
            </a:extLst>
          </p:cNvPr>
          <p:cNvCxnSpPr>
            <a:cxnSpLocks/>
          </p:cNvCxnSpPr>
          <p:nvPr/>
        </p:nvCxnSpPr>
        <p:spPr>
          <a:xfrm flipH="1" flipV="1">
            <a:off x="3363845" y="3046136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7663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Initial state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&lt;1/4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Unsafe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Barrier: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−3 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From plot: </a:t>
                </a:r>
              </a:p>
              <a:p>
                <a:pPr lvl="2"/>
                <a:r>
                  <a:rPr lang="en-US" sz="2400" dirty="0"/>
                  <a:t>for initial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</a:t>
                </a:r>
              </a:p>
              <a:p>
                <a:pPr lvl="2"/>
                <a:r>
                  <a:rPr lang="en-US" sz="2400" dirty="0"/>
                  <a:t>for unsafe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pPr marL="914400" lvl="2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DF2DC37-604D-4F4F-B0B0-0645AD64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2A2EE-2D5A-47AB-A068-148CDAD66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F4719-766F-46ED-B003-EAB3D818A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373D38-B066-4633-B12C-58001417D2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3DE3FA-75AC-45F9-8E9F-079B1F3091DB}"/>
              </a:ext>
            </a:extLst>
          </p:cNvPr>
          <p:cNvCxnSpPr/>
          <p:nvPr/>
        </p:nvCxnSpPr>
        <p:spPr>
          <a:xfrm>
            <a:off x="7922103" y="1209202"/>
            <a:ext cx="1197621" cy="6681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EDE6C4-0516-4C1E-97DE-11236BBFE17F}"/>
              </a:ext>
            </a:extLst>
          </p:cNvPr>
          <p:cNvCxnSpPr>
            <a:cxnSpLocks/>
          </p:cNvCxnSpPr>
          <p:nvPr/>
        </p:nvCxnSpPr>
        <p:spPr>
          <a:xfrm>
            <a:off x="7845970" y="2285426"/>
            <a:ext cx="1993945" cy="66816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9D1C28-74D2-48C9-B706-181AC220FC63}"/>
              </a:ext>
            </a:extLst>
          </p:cNvPr>
          <p:cNvCxnSpPr>
            <a:cxnSpLocks/>
          </p:cNvCxnSpPr>
          <p:nvPr/>
        </p:nvCxnSpPr>
        <p:spPr>
          <a:xfrm>
            <a:off x="7783189" y="1809065"/>
            <a:ext cx="1474099" cy="58204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9D6922-0FBF-4405-A3E7-CE7EA1D01084}"/>
              </a:ext>
            </a:extLst>
          </p:cNvPr>
          <p:cNvSpPr txBox="1"/>
          <p:nvPr/>
        </p:nvSpPr>
        <p:spPr>
          <a:xfrm>
            <a:off x="7062743" y="823928"/>
            <a:ext cx="1050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B52FA-DA71-45CC-BF4F-402FE6196B25}"/>
              </a:ext>
            </a:extLst>
          </p:cNvPr>
          <p:cNvSpPr txBox="1"/>
          <p:nvPr/>
        </p:nvSpPr>
        <p:spPr>
          <a:xfrm>
            <a:off x="6960791" y="2100087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Initial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C57C9E-1A0D-47E6-B5C5-96A3B4172BF7}"/>
              </a:ext>
            </a:extLst>
          </p:cNvPr>
          <p:cNvSpPr txBox="1"/>
          <p:nvPr/>
        </p:nvSpPr>
        <p:spPr>
          <a:xfrm>
            <a:off x="6868836" y="147093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</p:spTree>
    <p:extLst>
      <p:ext uri="{BB962C8B-B14F-4D97-AF65-F5344CB8AC3E}">
        <p14:creationId xmlns:p14="http://schemas.microsoft.com/office/powerpoint/2010/main" val="35016135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Finally,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=[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+6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mr>
                    </m:m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= 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−4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+6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 = 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 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3 −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From the plot, the above function is always negative for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  <a:blipFill>
                <a:blip r:embed="rId2"/>
                <a:stretch>
                  <a:fillRect l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068518D-13BD-48E1-91ED-4E097D34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E5411-9CDE-4A38-8A8B-F467905F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951C5-FC7E-4B01-9B0A-69A5F431F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69C40-2D40-40CD-A284-42CB3A0DC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A8F78A-4F47-4C27-96CE-DD2CE0773BCC}"/>
              </a:ext>
            </a:extLst>
          </p:cNvPr>
          <p:cNvCxnSpPr>
            <a:cxnSpLocks/>
          </p:cNvCxnSpPr>
          <p:nvPr/>
        </p:nvCxnSpPr>
        <p:spPr>
          <a:xfrm>
            <a:off x="8640945" y="848862"/>
            <a:ext cx="851013" cy="133598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337665-60F9-4B01-A73F-76F9CA80EFA3}"/>
              </a:ext>
            </a:extLst>
          </p:cNvPr>
          <p:cNvSpPr txBox="1"/>
          <p:nvPr/>
        </p:nvSpPr>
        <p:spPr>
          <a:xfrm>
            <a:off x="7726592" y="510729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F844B6-382B-477F-BB69-555D84E634B5}"/>
              </a:ext>
            </a:extLst>
          </p:cNvPr>
          <p:cNvCxnSpPr>
            <a:cxnSpLocks/>
          </p:cNvCxnSpPr>
          <p:nvPr/>
        </p:nvCxnSpPr>
        <p:spPr>
          <a:xfrm flipV="1">
            <a:off x="4321147" y="2854338"/>
            <a:ext cx="5235547" cy="5879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321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29370B-959B-4260-ABB6-AD25245C4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2184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Verification basics and Hybrid Systems lecture: reachability analysis using a “fix-point based algorithm” </a:t>
            </a:r>
          </a:p>
          <a:p>
            <a:pPr lvl="1"/>
            <a:r>
              <a:rPr lang="en-US" dirty="0"/>
              <a:t>uses a breadth-first approach to compute reachable states over an infinite time-horizon</a:t>
            </a:r>
          </a:p>
          <a:p>
            <a:r>
              <a:rPr lang="en-US" dirty="0"/>
              <a:t>Barrier certificates: also provide infinite time safety results, but require manual ingenuity in coming up with a barrier; difficult to do for hybrid/nonlinear systems</a:t>
            </a:r>
          </a:p>
          <a:p>
            <a:r>
              <a:rPr lang="en-US" dirty="0"/>
              <a:t>Time-bounded reachability: Starting from some initial state in a given set of initial states, does the system behavior ever reach an unsafe state within a given time bound?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D11FE3-F407-4D72-B56A-2D2EADB8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6E5D3-527E-40A0-AA3D-347CE2D3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693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be the solution trajectory of a given dynamical system (could be nonlinear, hybrid, timed, …) when the system starts in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Time-bounded reachability: Prove that: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𝑈𝑛𝑠𝑎𝑓𝑒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  <a:p>
                <a:r>
                  <a:rPr lang="en-US" sz="2400" dirty="0"/>
                  <a:t>Counterexample to time-bounded reachability shown below</a:t>
                </a:r>
              </a:p>
            </p:txBody>
          </p:sp>
        </mc:Choice>
        <mc:Fallback xmlns="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  <a:blipFill>
                <a:blip r:embed="rId2"/>
                <a:stretch>
                  <a:fillRect l="-417" t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1236733" y="3429000"/>
            <a:ext cx="1448475" cy="206346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8906550" y="3848979"/>
            <a:ext cx="1165253" cy="2249586"/>
          </a:xfrm>
          <a:prstGeom prst="ellipse">
            <a:avLst/>
          </a:prstGeom>
          <a:solidFill>
            <a:srgbClr val="FFD1D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4FD3D3-E4E8-4990-8825-718F646D111A}"/>
              </a:ext>
            </a:extLst>
          </p:cNvPr>
          <p:cNvSpPr txBox="1"/>
          <p:nvPr/>
        </p:nvSpPr>
        <p:spPr>
          <a:xfrm>
            <a:off x="8583732" y="3656445"/>
            <a:ext cx="1072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6555F11-88A2-48BA-A1A1-1A0CAEAB0DDE}"/>
              </a:ext>
            </a:extLst>
          </p:cNvPr>
          <p:cNvSpPr/>
          <p:nvPr/>
        </p:nvSpPr>
        <p:spPr>
          <a:xfrm>
            <a:off x="1768109" y="4876668"/>
            <a:ext cx="113288" cy="971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/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/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/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  <a:blipFill>
                <a:blip r:embed="rId5"/>
                <a:stretch>
                  <a:fillRect r="-93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316DA0-61DB-432F-ADB8-EC368BCFCE44}"/>
              </a:ext>
            </a:extLst>
          </p:cNvPr>
          <p:cNvCxnSpPr/>
          <p:nvPr/>
        </p:nvCxnSpPr>
        <p:spPr>
          <a:xfrm flipH="1">
            <a:off x="3780527" y="4636449"/>
            <a:ext cx="633721" cy="55592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/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  <a:blipFill>
                <a:blip r:embed="rId6"/>
                <a:stretch>
                  <a:fillRect r="-913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E94C9F-BB39-4391-AD38-A1D776FC7039}"/>
              </a:ext>
            </a:extLst>
          </p:cNvPr>
          <p:cNvCxnSpPr>
            <a:cxnSpLocks/>
          </p:cNvCxnSpPr>
          <p:nvPr/>
        </p:nvCxnSpPr>
        <p:spPr>
          <a:xfrm flipH="1">
            <a:off x="1904123" y="4141038"/>
            <a:ext cx="1173230" cy="76248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/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  <a:blipFill>
                <a:blip r:embed="rId7"/>
                <a:stretch>
                  <a:fillRect t="-11842" r="-1408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6A369DC-1615-4BC9-A036-91C830860BF2}"/>
              </a:ext>
            </a:extLst>
          </p:cNvPr>
          <p:cNvCxnSpPr>
            <a:cxnSpLocks/>
          </p:cNvCxnSpPr>
          <p:nvPr/>
        </p:nvCxnSpPr>
        <p:spPr>
          <a:xfrm flipH="1">
            <a:off x="9342255" y="4350844"/>
            <a:ext cx="828603" cy="66553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/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  <a:blipFill>
                <a:blip r:embed="rId8"/>
                <a:stretch>
                  <a:fillRect t="-11842" r="-85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138815E-918D-4B8A-9F1C-27085F48F395}"/>
              </a:ext>
            </a:extLst>
          </p:cNvPr>
          <p:cNvSpPr/>
          <p:nvPr/>
        </p:nvSpPr>
        <p:spPr>
          <a:xfrm>
            <a:off x="8591249" y="4803881"/>
            <a:ext cx="1360837" cy="242678"/>
          </a:xfrm>
          <a:custGeom>
            <a:avLst/>
            <a:gdLst>
              <a:gd name="connsiteX0" fmla="*/ 0 w 1360837"/>
              <a:gd name="connsiteY0" fmla="*/ 0 h 242678"/>
              <a:gd name="connsiteX1" fmla="*/ 419100 w 1360837"/>
              <a:gd name="connsiteY1" fmla="*/ 234950 h 242678"/>
              <a:gd name="connsiteX2" fmla="*/ 1225550 w 1360837"/>
              <a:gd name="connsiteY2" fmla="*/ 177800 h 242678"/>
              <a:gd name="connsiteX3" fmla="*/ 1352550 w 1360837"/>
              <a:gd name="connsiteY3" fmla="*/ 95250 h 2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0837" h="242678">
                <a:moveTo>
                  <a:pt x="0" y="0"/>
                </a:moveTo>
                <a:cubicBezTo>
                  <a:pt x="107421" y="102658"/>
                  <a:pt x="214842" y="205317"/>
                  <a:pt x="419100" y="234950"/>
                </a:cubicBezTo>
                <a:cubicBezTo>
                  <a:pt x="623358" y="264583"/>
                  <a:pt x="1069975" y="201083"/>
                  <a:pt x="1225550" y="177800"/>
                </a:cubicBezTo>
                <a:cubicBezTo>
                  <a:pt x="1381125" y="154517"/>
                  <a:pt x="1366837" y="124883"/>
                  <a:pt x="1352550" y="9525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0870F67-CC00-4E55-8973-7703DB0DD66B}"/>
              </a:ext>
            </a:extLst>
          </p:cNvPr>
          <p:cNvSpPr/>
          <p:nvPr/>
        </p:nvSpPr>
        <p:spPr>
          <a:xfrm>
            <a:off x="1784350" y="4496467"/>
            <a:ext cx="6813550" cy="764158"/>
          </a:xfrm>
          <a:custGeom>
            <a:avLst/>
            <a:gdLst>
              <a:gd name="connsiteX0" fmla="*/ 0 w 6813550"/>
              <a:gd name="connsiteY0" fmla="*/ 405733 h 764158"/>
              <a:gd name="connsiteX1" fmla="*/ 2305050 w 6813550"/>
              <a:gd name="connsiteY1" fmla="*/ 754983 h 764158"/>
              <a:gd name="connsiteX2" fmla="*/ 4546600 w 6813550"/>
              <a:gd name="connsiteY2" fmla="*/ 75533 h 764158"/>
              <a:gd name="connsiteX3" fmla="*/ 6064250 w 6813550"/>
              <a:gd name="connsiteY3" fmla="*/ 43783 h 764158"/>
              <a:gd name="connsiteX4" fmla="*/ 6813550 w 6813550"/>
              <a:gd name="connsiteY4" fmla="*/ 316833 h 76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3550" h="764158">
                <a:moveTo>
                  <a:pt x="0" y="405733"/>
                </a:moveTo>
                <a:cubicBezTo>
                  <a:pt x="773641" y="607874"/>
                  <a:pt x="1547283" y="810016"/>
                  <a:pt x="2305050" y="754983"/>
                </a:cubicBezTo>
                <a:cubicBezTo>
                  <a:pt x="3062817" y="699950"/>
                  <a:pt x="3920067" y="194066"/>
                  <a:pt x="4546600" y="75533"/>
                </a:cubicBezTo>
                <a:cubicBezTo>
                  <a:pt x="5173133" y="-43000"/>
                  <a:pt x="5686425" y="3566"/>
                  <a:pt x="6064250" y="43783"/>
                </a:cubicBezTo>
                <a:cubicBezTo>
                  <a:pt x="6442075" y="84000"/>
                  <a:pt x="6627812" y="200416"/>
                  <a:pt x="6813550" y="316833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F8097C-6C5C-47BC-9254-0DCA7520E1F5}"/>
              </a:ext>
            </a:extLst>
          </p:cNvPr>
          <p:cNvSpPr txBox="1"/>
          <p:nvPr/>
        </p:nvSpPr>
        <p:spPr>
          <a:xfrm>
            <a:off x="5398569" y="4335063"/>
            <a:ext cx="561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Arial Black" panose="020B0A04020102020204" pitchFamily="34" charset="0"/>
              </a:rPr>
              <a:t>?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AF6169-D944-4E7B-8B31-91DFA7228776}"/>
              </a:ext>
            </a:extLst>
          </p:cNvPr>
          <p:cNvGrpSpPr/>
          <p:nvPr/>
        </p:nvGrpSpPr>
        <p:grpSpPr>
          <a:xfrm>
            <a:off x="3981417" y="3439623"/>
            <a:ext cx="4002402" cy="479748"/>
            <a:chOff x="5102182" y="3287485"/>
            <a:chExt cx="4002402" cy="47974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573C598-D844-42C3-8556-9F7FF33C3283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287485"/>
              <a:ext cx="296387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93D338E-7940-4D5F-BEBB-D355302B55DF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573488"/>
              <a:ext cx="296387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2C29DA-EA76-4FCD-A491-F1355CE97E21}"/>
                </a:ext>
              </a:extLst>
            </p:cNvPr>
            <p:cNvSpPr txBox="1"/>
            <p:nvPr/>
          </p:nvSpPr>
          <p:spPr>
            <a:xfrm>
              <a:off x="5374973" y="3397901"/>
              <a:ext cx="3729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Trajectory segment with unsafe states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3DA3E72-58BE-4AEB-8459-111D64A72C28}"/>
              </a:ext>
            </a:extLst>
          </p:cNvPr>
          <p:cNvSpPr txBox="1"/>
          <p:nvPr/>
        </p:nvSpPr>
        <p:spPr>
          <a:xfrm>
            <a:off x="4254208" y="3244334"/>
            <a:ext cx="348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Trajectory segment with safe states</a:t>
            </a:r>
          </a:p>
        </p:txBody>
      </p:sp>
    </p:spTree>
    <p:extLst>
      <p:ext uri="{BB962C8B-B14F-4D97-AF65-F5344CB8AC3E}">
        <p14:creationId xmlns:p14="http://schemas.microsoft.com/office/powerpoint/2010/main" val="20084357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solve time-bounded reachability exactly:</a:t>
                </a:r>
              </a:p>
              <a:p>
                <a:pPr lvl="1"/>
                <a:r>
                  <a:rPr lang="en-US" dirty="0"/>
                  <a:t>Compute set of all states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Reach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∈[0,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dirty="0"/>
                  <a:t> is empty</a:t>
                </a:r>
              </a:p>
              <a:p>
                <a:pPr lvl="1"/>
                <a:r>
                  <a:rPr lang="en-US" dirty="0"/>
                  <a:t>Challenge: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very hard (even for the simplest case of general linear dynamical systems)</a:t>
                </a:r>
              </a:p>
              <a:p>
                <a:r>
                  <a:rPr lang="en-US" dirty="0"/>
                  <a:t>Instead, we focus on approximating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Under-approximation</a:t>
                </a:r>
              </a:p>
              <a:p>
                <a:pPr lvl="1"/>
                <a:r>
                  <a:rPr lang="en-US" dirty="0"/>
                  <a:t>Over-approximation</a:t>
                </a:r>
              </a:p>
              <a:p>
                <a:pPr lvl="1"/>
                <a:r>
                  <a:rPr lang="en-US" dirty="0"/>
                  <a:t>Combination of both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  <a:blipFill>
                <a:blip r:embed="rId2"/>
                <a:stretch>
                  <a:fillRect l="-625" t="-2294" r="-834" b="-2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1C1D1B-9AF6-4D57-A803-09444FC63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Solutions to 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309D8-3546-41EE-A6E0-A41EC8B0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08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TS describes all possible transitions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4228590" y="2336373"/>
            <a:ext cx="4043537" cy="2574260"/>
            <a:chOff x="166680" y="1476437"/>
            <a:chExt cx="5439236" cy="436037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558" t="-3125" r="-6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488" t="-3125" r="-8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Transitions indicated as dotted lines can’t really happen in the component</a:t>
                </a:r>
              </a:p>
              <a:p>
                <a:r>
                  <a:rPr lang="en-US" sz="2000" dirty="0"/>
                  <a:t>But the TS will describe then, as the states of the TS are over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int</m:t>
                    </m:r>
                  </m:oMath>
                </a14:m>
                <a:r>
                  <a:rPr lang="en-US" sz="2000" dirty="0"/>
                  <a:t>!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  <a:blipFill>
                <a:blip r:embed="rId6"/>
                <a:stretch>
                  <a:fillRect l="-814" t="-4575" r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80362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07BA22-4C9D-4FCA-ABB6-7E90202C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2"/>
            <a:ext cx="11699087" cy="4582575"/>
          </a:xfrm>
        </p:spPr>
        <p:txBody>
          <a:bodyPr>
            <a:normAutofit/>
          </a:bodyPr>
          <a:lstStyle/>
          <a:p>
            <a:r>
              <a:rPr lang="en-US" dirty="0"/>
              <a:t>When we </a:t>
            </a:r>
            <a:r>
              <a:rPr lang="en-US" i="1" dirty="0"/>
              <a:t>under-approximate</a:t>
            </a:r>
            <a:r>
              <a:rPr lang="en-US" dirty="0"/>
              <a:t> the set of initial states, at each time, the set of reachable states that we compute is a subset of the </a:t>
            </a:r>
            <a:r>
              <a:rPr lang="en-US" i="1" dirty="0"/>
              <a:t>actual</a:t>
            </a:r>
            <a:r>
              <a:rPr lang="en-US" b="1" i="1" dirty="0"/>
              <a:t> </a:t>
            </a:r>
            <a:r>
              <a:rPr lang="en-US" dirty="0"/>
              <a:t>set of reachable states</a:t>
            </a:r>
          </a:p>
          <a:p>
            <a:r>
              <a:rPr lang="en-US" dirty="0"/>
              <a:t>Best example of under-approximation is (guaranteed) numerical simulation </a:t>
            </a:r>
          </a:p>
          <a:p>
            <a:pPr lvl="1"/>
            <a:r>
              <a:rPr lang="en-US" dirty="0"/>
              <a:t>Guaranteed numerical simulation: better than numerical integration schemes as it gives bounds on error in numerical integration (e.g. VNODE)</a:t>
            </a:r>
          </a:p>
          <a:p>
            <a:r>
              <a:rPr lang="en-US" dirty="0"/>
              <a:t>Under-approximation is:</a:t>
            </a:r>
          </a:p>
          <a:p>
            <a:pPr lvl="1"/>
            <a:r>
              <a:rPr lang="en-US" dirty="0"/>
              <a:t>Sound for bug-finding: if we find a bug, then it is really a bug</a:t>
            </a:r>
          </a:p>
          <a:p>
            <a:pPr lvl="1"/>
            <a:r>
              <a:rPr lang="en-US" dirty="0"/>
              <a:t>Unsound for verification: if we do not find a bug, does not mean the system is safe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9415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sound for bug-finding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71</a:t>
            </a:fld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B61140D-6DA6-41D0-8EF0-F27AB37F35D6}"/>
              </a:ext>
            </a:extLst>
          </p:cNvPr>
          <p:cNvGrpSpPr/>
          <p:nvPr/>
        </p:nvGrpSpPr>
        <p:grpSpPr>
          <a:xfrm>
            <a:off x="886526" y="2656114"/>
            <a:ext cx="10612484" cy="2816449"/>
            <a:chOff x="901041" y="2281984"/>
            <a:chExt cx="10612484" cy="31844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105C5B2-AF66-4A31-BDEA-411B068A3852}"/>
                </a:ext>
              </a:extLst>
            </p:cNvPr>
            <p:cNvSpPr/>
            <p:nvPr/>
          </p:nvSpPr>
          <p:spPr>
            <a:xfrm>
              <a:off x="901041" y="2431079"/>
              <a:ext cx="1448475" cy="206346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20070B-EFF5-4703-BC84-C1DC04E679F0}"/>
                </a:ext>
              </a:extLst>
            </p:cNvPr>
            <p:cNvSpPr/>
            <p:nvPr/>
          </p:nvSpPr>
          <p:spPr>
            <a:xfrm rot="18402694">
              <a:off x="9038593" y="3320427"/>
              <a:ext cx="1165253" cy="2249586"/>
            </a:xfrm>
            <a:prstGeom prst="ellipse">
              <a:avLst/>
            </a:prstGeom>
            <a:solidFill>
              <a:srgbClr val="FFD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/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𝑈𝑛𝑠𝑎𝑓𝑒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952" r="-476" b="-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/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020" b="-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29B9A7-B391-482F-A749-160984CC0775}"/>
                </a:ext>
              </a:extLst>
            </p:cNvPr>
            <p:cNvSpPr/>
            <p:nvPr/>
          </p:nvSpPr>
          <p:spPr>
            <a:xfrm>
              <a:off x="1531257" y="2281984"/>
              <a:ext cx="7685314" cy="446702"/>
            </a:xfrm>
            <a:custGeom>
              <a:avLst/>
              <a:gdLst>
                <a:gd name="connsiteX0" fmla="*/ 0 w 7685314"/>
                <a:gd name="connsiteY0" fmla="*/ 446702 h 446702"/>
                <a:gd name="connsiteX1" fmla="*/ 3447143 w 7685314"/>
                <a:gd name="connsiteY1" fmla="*/ 11273 h 446702"/>
                <a:gd name="connsiteX2" fmla="*/ 7685314 w 7685314"/>
                <a:gd name="connsiteY2" fmla="*/ 170931 h 44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85314" h="446702">
                  <a:moveTo>
                    <a:pt x="0" y="446702"/>
                  </a:moveTo>
                  <a:cubicBezTo>
                    <a:pt x="1083128" y="251968"/>
                    <a:pt x="2166257" y="57235"/>
                    <a:pt x="3447143" y="11273"/>
                  </a:cubicBezTo>
                  <a:cubicBezTo>
                    <a:pt x="4728029" y="-34689"/>
                    <a:pt x="6206671" y="68121"/>
                    <a:pt x="7685314" y="17093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3D12332-A661-40E4-9B59-B7C8C8B01280}"/>
                </a:ext>
              </a:extLst>
            </p:cNvPr>
            <p:cNvSpPr/>
            <p:nvPr/>
          </p:nvSpPr>
          <p:spPr>
            <a:xfrm>
              <a:off x="1930400" y="2582188"/>
              <a:ext cx="7242628" cy="400498"/>
            </a:xfrm>
            <a:custGeom>
              <a:avLst/>
              <a:gdLst>
                <a:gd name="connsiteX0" fmla="*/ 0 w 7242628"/>
                <a:gd name="connsiteY0" fmla="*/ 400498 h 400498"/>
                <a:gd name="connsiteX1" fmla="*/ 1952171 w 7242628"/>
                <a:gd name="connsiteY1" fmla="*/ 320669 h 400498"/>
                <a:gd name="connsiteX2" fmla="*/ 3127828 w 7242628"/>
                <a:gd name="connsiteY2" fmla="*/ 52155 h 400498"/>
                <a:gd name="connsiteX3" fmla="*/ 4985657 w 7242628"/>
                <a:gd name="connsiteY3" fmla="*/ 15869 h 400498"/>
                <a:gd name="connsiteX4" fmla="*/ 6212114 w 7242628"/>
                <a:gd name="connsiteY4" fmla="*/ 240841 h 400498"/>
                <a:gd name="connsiteX5" fmla="*/ 7242628 w 7242628"/>
                <a:gd name="connsiteY5" fmla="*/ 139241 h 40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2628" h="400498">
                  <a:moveTo>
                    <a:pt x="0" y="400498"/>
                  </a:moveTo>
                  <a:cubicBezTo>
                    <a:pt x="715433" y="389612"/>
                    <a:pt x="1430866" y="378726"/>
                    <a:pt x="1952171" y="320669"/>
                  </a:cubicBezTo>
                  <a:cubicBezTo>
                    <a:pt x="2473476" y="262612"/>
                    <a:pt x="2622247" y="102955"/>
                    <a:pt x="3127828" y="52155"/>
                  </a:cubicBezTo>
                  <a:cubicBezTo>
                    <a:pt x="3633409" y="1355"/>
                    <a:pt x="4471609" y="-15579"/>
                    <a:pt x="4985657" y="15869"/>
                  </a:cubicBezTo>
                  <a:cubicBezTo>
                    <a:pt x="5499705" y="47317"/>
                    <a:pt x="5835952" y="220279"/>
                    <a:pt x="6212114" y="240841"/>
                  </a:cubicBezTo>
                  <a:cubicBezTo>
                    <a:pt x="6588276" y="261403"/>
                    <a:pt x="6915452" y="200322"/>
                    <a:pt x="7242628" y="13924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BEA9346-892A-4D62-8B6E-F4126E5942B0}"/>
                </a:ext>
              </a:extLst>
            </p:cNvPr>
            <p:cNvSpPr/>
            <p:nvPr/>
          </p:nvSpPr>
          <p:spPr>
            <a:xfrm>
              <a:off x="1270000" y="2852722"/>
              <a:ext cx="8665970" cy="407023"/>
            </a:xfrm>
            <a:custGeom>
              <a:avLst/>
              <a:gdLst>
                <a:gd name="connsiteX0" fmla="*/ 0 w 8665970"/>
                <a:gd name="connsiteY0" fmla="*/ 304135 h 407023"/>
                <a:gd name="connsiteX1" fmla="*/ 2634343 w 8665970"/>
                <a:gd name="connsiteY1" fmla="*/ 391221 h 407023"/>
                <a:gd name="connsiteX2" fmla="*/ 4463143 w 8665970"/>
                <a:gd name="connsiteY2" fmla="*/ 21107 h 407023"/>
                <a:gd name="connsiteX3" fmla="*/ 8004628 w 8665970"/>
                <a:gd name="connsiteY3" fmla="*/ 64650 h 407023"/>
                <a:gd name="connsiteX4" fmla="*/ 8657771 w 8665970"/>
                <a:gd name="connsiteY4" fmla="*/ 224307 h 40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5970" h="407023">
                  <a:moveTo>
                    <a:pt x="0" y="304135"/>
                  </a:moveTo>
                  <a:cubicBezTo>
                    <a:pt x="945243" y="371263"/>
                    <a:pt x="1890486" y="438392"/>
                    <a:pt x="2634343" y="391221"/>
                  </a:cubicBezTo>
                  <a:cubicBezTo>
                    <a:pt x="3378200" y="344050"/>
                    <a:pt x="3568096" y="75535"/>
                    <a:pt x="4463143" y="21107"/>
                  </a:cubicBezTo>
                  <a:cubicBezTo>
                    <a:pt x="5358190" y="-33321"/>
                    <a:pt x="7305523" y="30783"/>
                    <a:pt x="8004628" y="64650"/>
                  </a:cubicBezTo>
                  <a:cubicBezTo>
                    <a:pt x="8703733" y="98517"/>
                    <a:pt x="8680752" y="161412"/>
                    <a:pt x="8657771" y="224307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C93251B-47FA-429D-A640-C4281C0EDEBA}"/>
                </a:ext>
              </a:extLst>
            </p:cNvPr>
            <p:cNvSpPr/>
            <p:nvPr/>
          </p:nvSpPr>
          <p:spPr>
            <a:xfrm>
              <a:off x="1944914" y="3053374"/>
              <a:ext cx="8098971" cy="670226"/>
            </a:xfrm>
            <a:custGeom>
              <a:avLst/>
              <a:gdLst>
                <a:gd name="connsiteX0" fmla="*/ 0 w 8098971"/>
                <a:gd name="connsiteY0" fmla="*/ 575198 h 670226"/>
                <a:gd name="connsiteX1" fmla="*/ 3200400 w 8098971"/>
                <a:gd name="connsiteY1" fmla="*/ 625998 h 670226"/>
                <a:gd name="connsiteX2" fmla="*/ 5399314 w 8098971"/>
                <a:gd name="connsiteY2" fmla="*/ 16398 h 670226"/>
                <a:gd name="connsiteX3" fmla="*/ 8098971 w 8098971"/>
                <a:gd name="connsiteY3" fmla="*/ 234112 h 67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8971" h="670226">
                  <a:moveTo>
                    <a:pt x="0" y="575198"/>
                  </a:moveTo>
                  <a:cubicBezTo>
                    <a:pt x="1150257" y="647164"/>
                    <a:pt x="2300514" y="719131"/>
                    <a:pt x="3200400" y="625998"/>
                  </a:cubicBezTo>
                  <a:cubicBezTo>
                    <a:pt x="4100286" y="532865"/>
                    <a:pt x="4582886" y="81712"/>
                    <a:pt x="5399314" y="16398"/>
                  </a:cubicBezTo>
                  <a:cubicBezTo>
                    <a:pt x="6215742" y="-48916"/>
                    <a:pt x="7157356" y="92598"/>
                    <a:pt x="8098971" y="23411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92AD398-0EF3-4169-8108-671A7AEE83D5}"/>
                </a:ext>
              </a:extLst>
            </p:cNvPr>
            <p:cNvSpPr/>
            <p:nvPr/>
          </p:nvSpPr>
          <p:spPr>
            <a:xfrm>
              <a:off x="1386114" y="3322334"/>
              <a:ext cx="9093200" cy="1061592"/>
            </a:xfrm>
            <a:custGeom>
              <a:avLst/>
              <a:gdLst>
                <a:gd name="connsiteX0" fmla="*/ 0 w 9093200"/>
                <a:gd name="connsiteY0" fmla="*/ 480409 h 1061592"/>
                <a:gd name="connsiteX1" fmla="*/ 1139371 w 9093200"/>
                <a:gd name="connsiteY1" fmla="*/ 480409 h 1061592"/>
                <a:gd name="connsiteX2" fmla="*/ 2097314 w 9093200"/>
                <a:gd name="connsiteY2" fmla="*/ 1060981 h 1061592"/>
                <a:gd name="connsiteX3" fmla="*/ 5377543 w 9093200"/>
                <a:gd name="connsiteY3" fmla="*/ 357038 h 1061592"/>
                <a:gd name="connsiteX4" fmla="*/ 7605486 w 9093200"/>
                <a:gd name="connsiteY4" fmla="*/ 1438 h 1061592"/>
                <a:gd name="connsiteX5" fmla="*/ 9093200 w 9093200"/>
                <a:gd name="connsiteY5" fmla="*/ 255438 h 106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3200" h="1061592">
                  <a:moveTo>
                    <a:pt x="0" y="480409"/>
                  </a:moveTo>
                  <a:cubicBezTo>
                    <a:pt x="394909" y="432028"/>
                    <a:pt x="789819" y="383647"/>
                    <a:pt x="1139371" y="480409"/>
                  </a:cubicBezTo>
                  <a:cubicBezTo>
                    <a:pt x="1488923" y="577171"/>
                    <a:pt x="1390952" y="1081543"/>
                    <a:pt x="2097314" y="1060981"/>
                  </a:cubicBezTo>
                  <a:cubicBezTo>
                    <a:pt x="2803676" y="1040419"/>
                    <a:pt x="4459514" y="533628"/>
                    <a:pt x="5377543" y="357038"/>
                  </a:cubicBezTo>
                  <a:cubicBezTo>
                    <a:pt x="6295572" y="180448"/>
                    <a:pt x="6986210" y="18371"/>
                    <a:pt x="7605486" y="1438"/>
                  </a:cubicBezTo>
                  <a:cubicBezTo>
                    <a:pt x="8224762" y="-15495"/>
                    <a:pt x="8658981" y="119971"/>
                    <a:pt x="9093200" y="255438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AD06399-0BFB-48D6-BE0E-B40A588AECFB}"/>
                </a:ext>
              </a:extLst>
            </p:cNvPr>
            <p:cNvSpPr/>
            <p:nvPr/>
          </p:nvSpPr>
          <p:spPr>
            <a:xfrm>
              <a:off x="1706650" y="4028031"/>
              <a:ext cx="6943864" cy="966695"/>
            </a:xfrm>
            <a:custGeom>
              <a:avLst/>
              <a:gdLst>
                <a:gd name="connsiteX0" fmla="*/ 0 w 7453086"/>
                <a:gd name="connsiteY0" fmla="*/ 159657 h 1271509"/>
                <a:gd name="connsiteX1" fmla="*/ 812800 w 7453086"/>
                <a:gd name="connsiteY1" fmla="*/ 246742 h 1271509"/>
                <a:gd name="connsiteX2" fmla="*/ 1618343 w 7453086"/>
                <a:gd name="connsiteY2" fmla="*/ 1081314 h 1271509"/>
                <a:gd name="connsiteX3" fmla="*/ 2968172 w 7453086"/>
                <a:gd name="connsiteY3" fmla="*/ 1182914 h 1271509"/>
                <a:gd name="connsiteX4" fmla="*/ 7453086 w 7453086"/>
                <a:gd name="connsiteY4" fmla="*/ 0 h 127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3086" h="1271509">
                  <a:moveTo>
                    <a:pt x="0" y="159657"/>
                  </a:moveTo>
                  <a:cubicBezTo>
                    <a:pt x="271538" y="126395"/>
                    <a:pt x="543076" y="93133"/>
                    <a:pt x="812800" y="246742"/>
                  </a:cubicBezTo>
                  <a:cubicBezTo>
                    <a:pt x="1082524" y="400351"/>
                    <a:pt x="1259114" y="925285"/>
                    <a:pt x="1618343" y="1081314"/>
                  </a:cubicBezTo>
                  <a:cubicBezTo>
                    <a:pt x="1977572" y="1237343"/>
                    <a:pt x="1995715" y="1363133"/>
                    <a:pt x="2968172" y="1182914"/>
                  </a:cubicBezTo>
                  <a:cubicBezTo>
                    <a:pt x="3940629" y="1002695"/>
                    <a:pt x="5696857" y="501347"/>
                    <a:pt x="7453086" y="0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33B3397-7631-4D81-9940-EEA6F6604223}"/>
                </a:ext>
              </a:extLst>
            </p:cNvPr>
            <p:cNvSpPr/>
            <p:nvPr/>
          </p:nvSpPr>
          <p:spPr>
            <a:xfrm>
              <a:off x="8657771" y="3788229"/>
              <a:ext cx="638629" cy="232228"/>
            </a:xfrm>
            <a:custGeom>
              <a:avLst/>
              <a:gdLst>
                <a:gd name="connsiteX0" fmla="*/ 0 w 638629"/>
                <a:gd name="connsiteY0" fmla="*/ 232228 h 232228"/>
                <a:gd name="connsiteX1" fmla="*/ 428172 w 638629"/>
                <a:gd name="connsiteY1" fmla="*/ 101600 h 232228"/>
                <a:gd name="connsiteX2" fmla="*/ 638629 w 638629"/>
                <a:gd name="connsiteY2" fmla="*/ 0 h 23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8629" h="232228">
                  <a:moveTo>
                    <a:pt x="0" y="232228"/>
                  </a:moveTo>
                  <a:cubicBezTo>
                    <a:pt x="160867" y="186266"/>
                    <a:pt x="321734" y="140305"/>
                    <a:pt x="428172" y="101600"/>
                  </a:cubicBezTo>
                  <a:cubicBezTo>
                    <a:pt x="534610" y="62895"/>
                    <a:pt x="586619" y="31447"/>
                    <a:pt x="638629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07687CF-CFE2-4D1E-9049-61B838D262F8}"/>
                </a:ext>
              </a:extLst>
            </p:cNvPr>
            <p:cNvSpPr/>
            <p:nvPr/>
          </p:nvSpPr>
          <p:spPr>
            <a:xfrm>
              <a:off x="1596571" y="4434115"/>
              <a:ext cx="8781143" cy="1032352"/>
            </a:xfrm>
            <a:custGeom>
              <a:avLst/>
              <a:gdLst>
                <a:gd name="connsiteX0" fmla="*/ 0 w 8781143"/>
                <a:gd name="connsiteY0" fmla="*/ 0 h 1336281"/>
                <a:gd name="connsiteX1" fmla="*/ 834572 w 8781143"/>
                <a:gd name="connsiteY1" fmla="*/ 174171 h 1336281"/>
                <a:gd name="connsiteX2" fmla="*/ 1654629 w 8781143"/>
                <a:gd name="connsiteY2" fmla="*/ 965200 h 1336281"/>
                <a:gd name="connsiteX3" fmla="*/ 3563257 w 8781143"/>
                <a:gd name="connsiteY3" fmla="*/ 1299028 h 1336281"/>
                <a:gd name="connsiteX4" fmla="*/ 8781143 w 8781143"/>
                <a:gd name="connsiteY4" fmla="*/ 1313542 h 133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81143" h="1336281">
                  <a:moveTo>
                    <a:pt x="0" y="0"/>
                  </a:moveTo>
                  <a:cubicBezTo>
                    <a:pt x="279400" y="6652"/>
                    <a:pt x="558801" y="13304"/>
                    <a:pt x="834572" y="174171"/>
                  </a:cubicBezTo>
                  <a:cubicBezTo>
                    <a:pt x="1110344" y="335038"/>
                    <a:pt x="1199848" y="777724"/>
                    <a:pt x="1654629" y="965200"/>
                  </a:cubicBezTo>
                  <a:cubicBezTo>
                    <a:pt x="2109410" y="1152676"/>
                    <a:pt x="2375505" y="1240971"/>
                    <a:pt x="3563257" y="1299028"/>
                  </a:cubicBezTo>
                  <a:cubicBezTo>
                    <a:pt x="4751009" y="1357085"/>
                    <a:pt x="6766076" y="1335313"/>
                    <a:pt x="8781143" y="131354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78825B-9613-4158-932F-C8A3E130D9EC}"/>
                </a:ext>
              </a:extLst>
            </p:cNvPr>
            <p:cNvSpPr/>
            <p:nvPr/>
          </p:nvSpPr>
          <p:spPr>
            <a:xfrm>
              <a:off x="1511990" y="268193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AAEAB5-E14A-4CC6-9F07-693278086B40}"/>
                </a:ext>
              </a:extLst>
            </p:cNvPr>
            <p:cNvSpPr/>
            <p:nvPr/>
          </p:nvSpPr>
          <p:spPr>
            <a:xfrm>
              <a:off x="1227420" y="3077093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FDB6E1A-6434-4BD3-A2C2-7CDFB0FCCC9A}"/>
                </a:ext>
              </a:extLst>
            </p:cNvPr>
            <p:cNvSpPr/>
            <p:nvPr/>
          </p:nvSpPr>
          <p:spPr>
            <a:xfrm>
              <a:off x="1889619" y="358754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6E24C3A-5084-4449-B209-2022C61458F2}"/>
                </a:ext>
              </a:extLst>
            </p:cNvPr>
            <p:cNvSpPr/>
            <p:nvPr/>
          </p:nvSpPr>
          <p:spPr>
            <a:xfrm>
              <a:off x="1625277" y="4081733"/>
              <a:ext cx="113288" cy="9710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F9D559-8BF1-4D09-8BDB-2D42286D9E46}"/>
                </a:ext>
              </a:extLst>
            </p:cNvPr>
            <p:cNvSpPr/>
            <p:nvPr/>
          </p:nvSpPr>
          <p:spPr>
            <a:xfrm>
              <a:off x="1896362" y="2953016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76C65B-B0D1-4FA3-AB83-7E53DEA4D251}"/>
                </a:ext>
              </a:extLst>
            </p:cNvPr>
            <p:cNvSpPr/>
            <p:nvPr/>
          </p:nvSpPr>
          <p:spPr>
            <a:xfrm>
              <a:off x="1340708" y="3737268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8DDA9BA-A83C-4458-946F-51CF8D2EDADC}"/>
                </a:ext>
              </a:extLst>
            </p:cNvPr>
            <p:cNvSpPr/>
            <p:nvPr/>
          </p:nvSpPr>
          <p:spPr>
            <a:xfrm>
              <a:off x="1489738" y="4375229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good case: under-approximation found a trace that contained unsafe states – we found a bug in the system!</a:t>
            </a:r>
          </a:p>
        </p:txBody>
      </p:sp>
    </p:spTree>
    <p:extLst>
      <p:ext uri="{BB962C8B-B14F-4D97-AF65-F5344CB8AC3E}">
        <p14:creationId xmlns:p14="http://schemas.microsoft.com/office/powerpoint/2010/main" val="5375479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unsound for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886526" y="2787978"/>
            <a:ext cx="1448475" cy="18249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9091413" y="3444550"/>
            <a:ext cx="1030584" cy="2249586"/>
          </a:xfrm>
          <a:prstGeom prst="ellipse">
            <a:avLst/>
          </a:prstGeom>
          <a:solidFill>
            <a:srgbClr val="FFD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/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𝑈𝑛𝑠𝑎𝑓𝑒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blipFill>
                <a:blip r:embed="rId2"/>
                <a:stretch>
                  <a:fillRect l="-952" r="-476" b="-32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/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blipFill>
                <a:blip r:embed="rId3"/>
                <a:stretch>
                  <a:fillRect l="-1020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529B9A7-B391-482F-A749-160984CC0775}"/>
              </a:ext>
            </a:extLst>
          </p:cNvPr>
          <p:cNvSpPr/>
          <p:nvPr/>
        </p:nvSpPr>
        <p:spPr>
          <a:xfrm>
            <a:off x="1516742" y="2656114"/>
            <a:ext cx="7685314" cy="395076"/>
          </a:xfrm>
          <a:custGeom>
            <a:avLst/>
            <a:gdLst>
              <a:gd name="connsiteX0" fmla="*/ 0 w 7685314"/>
              <a:gd name="connsiteY0" fmla="*/ 446702 h 446702"/>
              <a:gd name="connsiteX1" fmla="*/ 3447143 w 7685314"/>
              <a:gd name="connsiteY1" fmla="*/ 11273 h 446702"/>
              <a:gd name="connsiteX2" fmla="*/ 7685314 w 7685314"/>
              <a:gd name="connsiteY2" fmla="*/ 170931 h 44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85314" h="446702">
                <a:moveTo>
                  <a:pt x="0" y="446702"/>
                </a:moveTo>
                <a:cubicBezTo>
                  <a:pt x="1083128" y="251968"/>
                  <a:pt x="2166257" y="57235"/>
                  <a:pt x="3447143" y="11273"/>
                </a:cubicBezTo>
                <a:cubicBezTo>
                  <a:pt x="4728029" y="-34689"/>
                  <a:pt x="6206671" y="68121"/>
                  <a:pt x="7685314" y="17093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3D12332-A661-40E4-9B59-B7C8C8B01280}"/>
              </a:ext>
            </a:extLst>
          </p:cNvPr>
          <p:cNvSpPr/>
          <p:nvPr/>
        </p:nvSpPr>
        <p:spPr>
          <a:xfrm>
            <a:off x="1915885" y="2921623"/>
            <a:ext cx="7242628" cy="354212"/>
          </a:xfrm>
          <a:custGeom>
            <a:avLst/>
            <a:gdLst>
              <a:gd name="connsiteX0" fmla="*/ 0 w 7242628"/>
              <a:gd name="connsiteY0" fmla="*/ 400498 h 400498"/>
              <a:gd name="connsiteX1" fmla="*/ 1952171 w 7242628"/>
              <a:gd name="connsiteY1" fmla="*/ 320669 h 400498"/>
              <a:gd name="connsiteX2" fmla="*/ 3127828 w 7242628"/>
              <a:gd name="connsiteY2" fmla="*/ 52155 h 400498"/>
              <a:gd name="connsiteX3" fmla="*/ 4985657 w 7242628"/>
              <a:gd name="connsiteY3" fmla="*/ 15869 h 400498"/>
              <a:gd name="connsiteX4" fmla="*/ 6212114 w 7242628"/>
              <a:gd name="connsiteY4" fmla="*/ 240841 h 400498"/>
              <a:gd name="connsiteX5" fmla="*/ 7242628 w 7242628"/>
              <a:gd name="connsiteY5" fmla="*/ 139241 h 40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2628" h="400498">
                <a:moveTo>
                  <a:pt x="0" y="400498"/>
                </a:moveTo>
                <a:cubicBezTo>
                  <a:pt x="715433" y="389612"/>
                  <a:pt x="1430866" y="378726"/>
                  <a:pt x="1952171" y="320669"/>
                </a:cubicBezTo>
                <a:cubicBezTo>
                  <a:pt x="2473476" y="262612"/>
                  <a:pt x="2622247" y="102955"/>
                  <a:pt x="3127828" y="52155"/>
                </a:cubicBezTo>
                <a:cubicBezTo>
                  <a:pt x="3633409" y="1355"/>
                  <a:pt x="4471609" y="-15579"/>
                  <a:pt x="4985657" y="15869"/>
                </a:cubicBezTo>
                <a:cubicBezTo>
                  <a:pt x="5499705" y="47317"/>
                  <a:pt x="5835952" y="220279"/>
                  <a:pt x="6212114" y="240841"/>
                </a:cubicBezTo>
                <a:cubicBezTo>
                  <a:pt x="6588276" y="261403"/>
                  <a:pt x="6915452" y="200322"/>
                  <a:pt x="7242628" y="13924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BEA9346-892A-4D62-8B6E-F4126E5942B0}"/>
              </a:ext>
            </a:extLst>
          </p:cNvPr>
          <p:cNvSpPr/>
          <p:nvPr/>
        </p:nvSpPr>
        <p:spPr>
          <a:xfrm>
            <a:off x="1255485" y="3160891"/>
            <a:ext cx="8665970" cy="359983"/>
          </a:xfrm>
          <a:custGeom>
            <a:avLst/>
            <a:gdLst>
              <a:gd name="connsiteX0" fmla="*/ 0 w 8665970"/>
              <a:gd name="connsiteY0" fmla="*/ 304135 h 407023"/>
              <a:gd name="connsiteX1" fmla="*/ 2634343 w 8665970"/>
              <a:gd name="connsiteY1" fmla="*/ 391221 h 407023"/>
              <a:gd name="connsiteX2" fmla="*/ 4463143 w 8665970"/>
              <a:gd name="connsiteY2" fmla="*/ 21107 h 407023"/>
              <a:gd name="connsiteX3" fmla="*/ 8004628 w 8665970"/>
              <a:gd name="connsiteY3" fmla="*/ 64650 h 407023"/>
              <a:gd name="connsiteX4" fmla="*/ 8657771 w 8665970"/>
              <a:gd name="connsiteY4" fmla="*/ 224307 h 40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65970" h="407023">
                <a:moveTo>
                  <a:pt x="0" y="304135"/>
                </a:moveTo>
                <a:cubicBezTo>
                  <a:pt x="945243" y="371263"/>
                  <a:pt x="1890486" y="438392"/>
                  <a:pt x="2634343" y="391221"/>
                </a:cubicBezTo>
                <a:cubicBezTo>
                  <a:pt x="3378200" y="344050"/>
                  <a:pt x="3568096" y="75535"/>
                  <a:pt x="4463143" y="21107"/>
                </a:cubicBezTo>
                <a:cubicBezTo>
                  <a:pt x="5358190" y="-33321"/>
                  <a:pt x="7305523" y="30783"/>
                  <a:pt x="8004628" y="64650"/>
                </a:cubicBezTo>
                <a:cubicBezTo>
                  <a:pt x="8703733" y="98517"/>
                  <a:pt x="8680752" y="161412"/>
                  <a:pt x="8657771" y="224307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2C93251B-47FA-429D-A640-C4281C0EDEBA}"/>
              </a:ext>
            </a:extLst>
          </p:cNvPr>
          <p:cNvSpPr/>
          <p:nvPr/>
        </p:nvSpPr>
        <p:spPr>
          <a:xfrm>
            <a:off x="1930399" y="3338354"/>
            <a:ext cx="8098971" cy="592767"/>
          </a:xfrm>
          <a:custGeom>
            <a:avLst/>
            <a:gdLst>
              <a:gd name="connsiteX0" fmla="*/ 0 w 8098971"/>
              <a:gd name="connsiteY0" fmla="*/ 575198 h 670226"/>
              <a:gd name="connsiteX1" fmla="*/ 3200400 w 8098971"/>
              <a:gd name="connsiteY1" fmla="*/ 625998 h 670226"/>
              <a:gd name="connsiteX2" fmla="*/ 5399314 w 8098971"/>
              <a:gd name="connsiteY2" fmla="*/ 16398 h 670226"/>
              <a:gd name="connsiteX3" fmla="*/ 8098971 w 8098971"/>
              <a:gd name="connsiteY3" fmla="*/ 234112 h 67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971" h="670226">
                <a:moveTo>
                  <a:pt x="0" y="575198"/>
                </a:moveTo>
                <a:cubicBezTo>
                  <a:pt x="1150257" y="647164"/>
                  <a:pt x="2300514" y="719131"/>
                  <a:pt x="3200400" y="625998"/>
                </a:cubicBezTo>
                <a:cubicBezTo>
                  <a:pt x="4100286" y="532865"/>
                  <a:pt x="4582886" y="81712"/>
                  <a:pt x="5399314" y="16398"/>
                </a:cubicBezTo>
                <a:cubicBezTo>
                  <a:pt x="6215742" y="-48916"/>
                  <a:pt x="7157356" y="92598"/>
                  <a:pt x="8098971" y="23411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92AD398-0EF3-4169-8108-671A7AEE83D5}"/>
              </a:ext>
            </a:extLst>
          </p:cNvPr>
          <p:cNvSpPr/>
          <p:nvPr/>
        </p:nvSpPr>
        <p:spPr>
          <a:xfrm>
            <a:off x="1371599" y="3576230"/>
            <a:ext cx="9093200" cy="938903"/>
          </a:xfrm>
          <a:custGeom>
            <a:avLst/>
            <a:gdLst>
              <a:gd name="connsiteX0" fmla="*/ 0 w 9093200"/>
              <a:gd name="connsiteY0" fmla="*/ 480409 h 1061592"/>
              <a:gd name="connsiteX1" fmla="*/ 1139371 w 9093200"/>
              <a:gd name="connsiteY1" fmla="*/ 480409 h 1061592"/>
              <a:gd name="connsiteX2" fmla="*/ 2097314 w 9093200"/>
              <a:gd name="connsiteY2" fmla="*/ 1060981 h 1061592"/>
              <a:gd name="connsiteX3" fmla="*/ 5377543 w 9093200"/>
              <a:gd name="connsiteY3" fmla="*/ 357038 h 1061592"/>
              <a:gd name="connsiteX4" fmla="*/ 7605486 w 9093200"/>
              <a:gd name="connsiteY4" fmla="*/ 1438 h 1061592"/>
              <a:gd name="connsiteX5" fmla="*/ 9093200 w 9093200"/>
              <a:gd name="connsiteY5" fmla="*/ 255438 h 106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93200" h="1061592">
                <a:moveTo>
                  <a:pt x="0" y="480409"/>
                </a:moveTo>
                <a:cubicBezTo>
                  <a:pt x="394909" y="432028"/>
                  <a:pt x="789819" y="383647"/>
                  <a:pt x="1139371" y="480409"/>
                </a:cubicBezTo>
                <a:cubicBezTo>
                  <a:pt x="1488923" y="577171"/>
                  <a:pt x="1390952" y="1081543"/>
                  <a:pt x="2097314" y="1060981"/>
                </a:cubicBezTo>
                <a:cubicBezTo>
                  <a:pt x="2803676" y="1040419"/>
                  <a:pt x="4459514" y="533628"/>
                  <a:pt x="5377543" y="357038"/>
                </a:cubicBezTo>
                <a:cubicBezTo>
                  <a:pt x="6295572" y="180448"/>
                  <a:pt x="6986210" y="18371"/>
                  <a:pt x="7605486" y="1438"/>
                </a:cubicBezTo>
                <a:cubicBezTo>
                  <a:pt x="8224762" y="-15495"/>
                  <a:pt x="8658981" y="119971"/>
                  <a:pt x="9093200" y="255438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07687CF-CFE2-4D1E-9049-61B838D262F8}"/>
              </a:ext>
            </a:extLst>
          </p:cNvPr>
          <p:cNvSpPr/>
          <p:nvPr/>
        </p:nvSpPr>
        <p:spPr>
          <a:xfrm>
            <a:off x="1582056" y="4559521"/>
            <a:ext cx="8781143" cy="913042"/>
          </a:xfrm>
          <a:custGeom>
            <a:avLst/>
            <a:gdLst>
              <a:gd name="connsiteX0" fmla="*/ 0 w 8781143"/>
              <a:gd name="connsiteY0" fmla="*/ 0 h 1336281"/>
              <a:gd name="connsiteX1" fmla="*/ 834572 w 8781143"/>
              <a:gd name="connsiteY1" fmla="*/ 174171 h 1336281"/>
              <a:gd name="connsiteX2" fmla="*/ 1654629 w 8781143"/>
              <a:gd name="connsiteY2" fmla="*/ 965200 h 1336281"/>
              <a:gd name="connsiteX3" fmla="*/ 3563257 w 8781143"/>
              <a:gd name="connsiteY3" fmla="*/ 1299028 h 1336281"/>
              <a:gd name="connsiteX4" fmla="*/ 8781143 w 8781143"/>
              <a:gd name="connsiteY4" fmla="*/ 1313542 h 1336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81143" h="1336281">
                <a:moveTo>
                  <a:pt x="0" y="0"/>
                </a:moveTo>
                <a:cubicBezTo>
                  <a:pt x="279400" y="6652"/>
                  <a:pt x="558801" y="13304"/>
                  <a:pt x="834572" y="174171"/>
                </a:cubicBezTo>
                <a:cubicBezTo>
                  <a:pt x="1110344" y="335038"/>
                  <a:pt x="1199848" y="777724"/>
                  <a:pt x="1654629" y="965200"/>
                </a:cubicBezTo>
                <a:cubicBezTo>
                  <a:pt x="2109410" y="1152676"/>
                  <a:pt x="2375505" y="1240971"/>
                  <a:pt x="3563257" y="1299028"/>
                </a:cubicBezTo>
                <a:cubicBezTo>
                  <a:pt x="4751009" y="1357085"/>
                  <a:pt x="6766076" y="1335313"/>
                  <a:pt x="8781143" y="131354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78825B-9613-4158-932F-C8A3E130D9EC}"/>
              </a:ext>
            </a:extLst>
          </p:cNvPr>
          <p:cNvSpPr/>
          <p:nvPr/>
        </p:nvSpPr>
        <p:spPr>
          <a:xfrm>
            <a:off x="1497475" y="3009840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AAEAB5-E14A-4CC6-9F07-693278086B40}"/>
              </a:ext>
            </a:extLst>
          </p:cNvPr>
          <p:cNvSpPr/>
          <p:nvPr/>
        </p:nvSpPr>
        <p:spPr>
          <a:xfrm>
            <a:off x="1212905" y="335933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DB6E1A-6434-4BD3-A2C2-7CDFB0FCCC9A}"/>
              </a:ext>
            </a:extLst>
          </p:cNvPr>
          <p:cNvSpPr/>
          <p:nvPr/>
        </p:nvSpPr>
        <p:spPr>
          <a:xfrm>
            <a:off x="1875104" y="3810787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DF9D559-8BF1-4D09-8BDB-2D42286D9E46}"/>
              </a:ext>
            </a:extLst>
          </p:cNvPr>
          <p:cNvSpPr/>
          <p:nvPr/>
        </p:nvSpPr>
        <p:spPr>
          <a:xfrm>
            <a:off x="1881847" y="3249594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76C65B-B0D1-4FA3-AB83-7E53DEA4D251}"/>
              </a:ext>
            </a:extLst>
          </p:cNvPr>
          <p:cNvSpPr/>
          <p:nvPr/>
        </p:nvSpPr>
        <p:spPr>
          <a:xfrm>
            <a:off x="1326193" y="3943209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8DDA9BA-A83C-4458-946F-51CF8D2EDADC}"/>
              </a:ext>
            </a:extLst>
          </p:cNvPr>
          <p:cNvSpPr/>
          <p:nvPr/>
        </p:nvSpPr>
        <p:spPr>
          <a:xfrm>
            <a:off x="1475223" y="450744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bad case: under-approximation did not find a trace that contained unsafe states – we cannot conclude anything.</a:t>
            </a:r>
          </a:p>
        </p:txBody>
      </p:sp>
    </p:spTree>
    <p:extLst>
      <p:ext uri="{BB962C8B-B14F-4D97-AF65-F5344CB8AC3E}">
        <p14:creationId xmlns:p14="http://schemas.microsoft.com/office/powerpoint/2010/main" val="23593909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we </a:t>
                </a:r>
                <a:r>
                  <a:rPr lang="en-US" i="1" dirty="0"/>
                  <a:t>over-approximate</a:t>
                </a:r>
                <a:r>
                  <a:rPr lang="en-US" dirty="0"/>
                  <a:t> the set of initial states, at each time, the set of reachable states that we compute is a </a:t>
                </a:r>
                <a:r>
                  <a:rPr lang="en-US" b="1" i="1" dirty="0"/>
                  <a:t>superset </a:t>
                </a:r>
                <a:r>
                  <a:rPr lang="en-US" dirty="0"/>
                  <a:t>of the </a:t>
                </a:r>
                <a:r>
                  <a:rPr lang="en-US" i="1" dirty="0"/>
                  <a:t>actual</a:t>
                </a:r>
                <a:r>
                  <a:rPr lang="en-US" b="1" i="1" dirty="0"/>
                  <a:t> </a:t>
                </a:r>
                <a:r>
                  <a:rPr lang="en-US" dirty="0"/>
                  <a:t>set of reachable states</a:t>
                </a:r>
              </a:p>
              <a:p>
                <a:r>
                  <a:rPr lang="en-US" dirty="0"/>
                  <a:t>Most formal verification techniques are based on over-approximation</a:t>
                </a:r>
              </a:p>
              <a:p>
                <a:r>
                  <a:rPr lang="en-US" dirty="0"/>
                  <a:t>Over-approximation is:</a:t>
                </a:r>
              </a:p>
              <a:p>
                <a:pPr lvl="1"/>
                <a:r>
                  <a:rPr lang="en-US" dirty="0"/>
                  <a:t>Unsound for bug-finding: if we find a bug, then it may not really be a bug</a:t>
                </a:r>
              </a:p>
              <a:p>
                <a:pPr lvl="2"/>
                <a:r>
                  <a:rPr lang="en-US" dirty="0"/>
                  <a:t>Because of over-approximation error</a:t>
                </a:r>
              </a:p>
              <a:p>
                <a:pPr lvl="1"/>
                <a:r>
                  <a:rPr lang="en-US" dirty="0"/>
                  <a:t>Sound for verification: if we do not find a bug, we have a </a:t>
                </a:r>
                <a:r>
                  <a:rPr lang="en-US" b="1" dirty="0"/>
                  <a:t>proof</a:t>
                </a:r>
                <a:r>
                  <a:rPr lang="en-US" dirty="0"/>
                  <a:t> that the system cannot reach an unsafe state in any time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  <a:blipFill>
                <a:blip r:embed="rId2"/>
                <a:stretch>
                  <a:fillRect l="-625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337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PWA systems are a simplification of hybrid automata</a:t>
                </a:r>
              </a:p>
              <a:p>
                <a:r>
                  <a:rPr lang="en-US" dirty="0"/>
                  <a:t>For a PWA system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modes:</a:t>
                </a:r>
              </a:p>
              <a:p>
                <a:pPr lvl="1"/>
                <a:r>
                  <a:rPr lang="en-US" dirty="0"/>
                  <a:t>Each mode described by an affine invariant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each mode the dynamics are described as: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 lot of research over last 20 years on computing the set of reachable states for PWA systems</a:t>
                </a:r>
              </a:p>
              <a:p>
                <a:pPr lvl="1"/>
                <a:r>
                  <a:rPr lang="en-US" dirty="0"/>
                  <a:t>Focus: reduce approximation error and increase scalability (in number of modes)</a:t>
                </a:r>
              </a:p>
              <a:p>
                <a:pPr lvl="1"/>
                <a:r>
                  <a:rPr lang="en-US" dirty="0"/>
                  <a:t>Tools: </a:t>
                </a:r>
                <a:r>
                  <a:rPr lang="en-US" dirty="0" err="1"/>
                  <a:t>PHAver</a:t>
                </a:r>
                <a:r>
                  <a:rPr lang="en-US" dirty="0"/>
                  <a:t>, d/</a:t>
                </a:r>
                <a:r>
                  <a:rPr lang="en-US" dirty="0" err="1"/>
                  <a:t>dt</a:t>
                </a:r>
                <a:r>
                  <a:rPr lang="en-US" dirty="0"/>
                  <a:t>, </a:t>
                </a:r>
                <a:r>
                  <a:rPr lang="en-US" dirty="0" err="1"/>
                  <a:t>CheckMate</a:t>
                </a:r>
                <a:r>
                  <a:rPr lang="en-US" dirty="0"/>
                  <a:t>, </a:t>
                </a:r>
                <a:r>
                  <a:rPr lang="en-US" dirty="0" err="1"/>
                  <a:t>SpaceEx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B820C98-34B8-485E-9410-88B3148B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piecewise affine (PWA)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A8CBE-5F4F-4E61-8CD2-703F73B4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516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5" y="1708185"/>
            <a:ext cx="2975430" cy="2723042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5430" h="2723042">
                <a:moveTo>
                  <a:pt x="14515" y="2707164"/>
                </a:moveTo>
                <a:cubicBezTo>
                  <a:pt x="194734" y="2766431"/>
                  <a:pt x="701525" y="2647898"/>
                  <a:pt x="1052287" y="2547508"/>
                </a:cubicBezTo>
                <a:cubicBezTo>
                  <a:pt x="1403049" y="2447118"/>
                  <a:pt x="1798563" y="2310441"/>
                  <a:pt x="2119087" y="2104822"/>
                </a:cubicBezTo>
                <a:cubicBezTo>
                  <a:pt x="2439611" y="1899203"/>
                  <a:pt x="2689982" y="1577469"/>
                  <a:pt x="2975430" y="1313793"/>
                </a:cubicBezTo>
                <a:lnTo>
                  <a:pt x="2968173" y="14765"/>
                </a:lnTo>
                <a:cubicBezTo>
                  <a:pt x="2885925" y="-96511"/>
                  <a:pt x="2640392" y="451403"/>
                  <a:pt x="2481944" y="646136"/>
                </a:cubicBezTo>
                <a:cubicBezTo>
                  <a:pt x="2323496" y="840869"/>
                  <a:pt x="2250925" y="986012"/>
                  <a:pt x="2017487" y="1183164"/>
                </a:cubicBezTo>
                <a:cubicBezTo>
                  <a:pt x="1784049" y="1380316"/>
                  <a:pt x="1416353" y="1675441"/>
                  <a:pt x="1081315" y="1829051"/>
                </a:cubicBezTo>
                <a:cubicBezTo>
                  <a:pt x="862391" y="1975404"/>
                  <a:pt x="394002" y="2134869"/>
                  <a:pt x="0" y="2141107"/>
                </a:cubicBezTo>
                <a:lnTo>
                  <a:pt x="14515" y="270716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affine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75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52" y="3493645"/>
            <a:ext cx="181357" cy="7910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496153" y="2840501"/>
            <a:ext cx="217624" cy="106679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541346-D1D7-454C-BBF9-038A6661CA77}"/>
              </a:ext>
            </a:extLst>
          </p:cNvPr>
          <p:cNvSpPr/>
          <p:nvPr/>
        </p:nvSpPr>
        <p:spPr>
          <a:xfrm>
            <a:off x="3432324" y="1695562"/>
            <a:ext cx="217634" cy="1388052"/>
          </a:xfrm>
          <a:prstGeom prst="roundRect">
            <a:avLst>
              <a:gd name="adj" fmla="val 1333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/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blipFill>
                <a:blip r:embed="rId6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Recall that for a linear system (for now assume no inputs):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𝐱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𝐴𝑡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b="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some constant matrix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is some polyhedral set, </a:t>
                </a:r>
                <a:r>
                  <a:rPr lang="en-US" sz="2400" dirty="0"/>
                  <a:t>we can compute the </a:t>
                </a:r>
                <a:r>
                  <a:rPr lang="en-US" sz="2400" b="1" i="1" dirty="0"/>
                  <a:t>exact </a:t>
                </a:r>
                <a:r>
                  <a:rPr lang="en-US" sz="2400" dirty="0"/>
                  <a:t>set of reachable states for every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a linear transform</a:t>
                </a:r>
              </a:p>
              <a:p>
                <a:r>
                  <a:rPr lang="en-US" sz="2400" dirty="0"/>
                  <a:t>Thus,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Could be acceptable for continuous systems: between discrete time steps, solution remains in the neighborhood of the aproximations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sz="2400" dirty="0"/>
                  <a:t> (and we can over-estimate this neighborhood numerically)</a:t>
                </a: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blipFill>
                <a:blip r:embed="rId7"/>
                <a:stretch>
                  <a:fillRect l="-642" t="-19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664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2" y="3224441"/>
            <a:ext cx="1625601" cy="1209276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692793 h 2708671"/>
              <a:gd name="connsiteX1" fmla="*/ 1052287 w 2975430"/>
              <a:gd name="connsiteY1" fmla="*/ 2533137 h 2708671"/>
              <a:gd name="connsiteX2" fmla="*/ 2119087 w 2975430"/>
              <a:gd name="connsiteY2" fmla="*/ 2090451 h 2708671"/>
              <a:gd name="connsiteX3" fmla="*/ 2975430 w 2975430"/>
              <a:gd name="connsiteY3" fmla="*/ 1299422 h 2708671"/>
              <a:gd name="connsiteX4" fmla="*/ 2968173 w 2975430"/>
              <a:gd name="connsiteY4" fmla="*/ 394 h 2708671"/>
              <a:gd name="connsiteX5" fmla="*/ 2017487 w 2975430"/>
              <a:gd name="connsiteY5" fmla="*/ 1168793 h 2708671"/>
              <a:gd name="connsiteX6" fmla="*/ 1081315 w 2975430"/>
              <a:gd name="connsiteY6" fmla="*/ 1814680 h 2708671"/>
              <a:gd name="connsiteX7" fmla="*/ 0 w 2975430"/>
              <a:gd name="connsiteY7" fmla="*/ 2126736 h 2708671"/>
              <a:gd name="connsiteX8" fmla="*/ 14515 w 2975430"/>
              <a:gd name="connsiteY8" fmla="*/ 2692793 h 2708671"/>
              <a:gd name="connsiteX0" fmla="*/ 14515 w 2975430"/>
              <a:gd name="connsiteY0" fmla="*/ 1524000 h 1539878"/>
              <a:gd name="connsiteX1" fmla="*/ 1052287 w 2975430"/>
              <a:gd name="connsiteY1" fmla="*/ 1364344 h 1539878"/>
              <a:gd name="connsiteX2" fmla="*/ 2119087 w 2975430"/>
              <a:gd name="connsiteY2" fmla="*/ 921658 h 1539878"/>
              <a:gd name="connsiteX3" fmla="*/ 2975430 w 2975430"/>
              <a:gd name="connsiteY3" fmla="*/ 130629 h 1539878"/>
              <a:gd name="connsiteX4" fmla="*/ 2017487 w 2975430"/>
              <a:gd name="connsiteY4" fmla="*/ 0 h 1539878"/>
              <a:gd name="connsiteX5" fmla="*/ 1081315 w 2975430"/>
              <a:gd name="connsiteY5" fmla="*/ 645887 h 1539878"/>
              <a:gd name="connsiteX6" fmla="*/ 0 w 2975430"/>
              <a:gd name="connsiteY6" fmla="*/ 957943 h 1539878"/>
              <a:gd name="connsiteX7" fmla="*/ 14515 w 2975430"/>
              <a:gd name="connsiteY7" fmla="*/ 1524000 h 1539878"/>
              <a:gd name="connsiteX0" fmla="*/ 14515 w 2203285"/>
              <a:gd name="connsiteY0" fmla="*/ 1524000 h 1539878"/>
              <a:gd name="connsiteX1" fmla="*/ 1052287 w 2203285"/>
              <a:gd name="connsiteY1" fmla="*/ 1364344 h 1539878"/>
              <a:gd name="connsiteX2" fmla="*/ 2119087 w 2203285"/>
              <a:gd name="connsiteY2" fmla="*/ 921658 h 1539878"/>
              <a:gd name="connsiteX3" fmla="*/ 2017487 w 2203285"/>
              <a:gd name="connsiteY3" fmla="*/ 0 h 1539878"/>
              <a:gd name="connsiteX4" fmla="*/ 1081315 w 2203285"/>
              <a:gd name="connsiteY4" fmla="*/ 645887 h 1539878"/>
              <a:gd name="connsiteX5" fmla="*/ 0 w 2203285"/>
              <a:gd name="connsiteY5" fmla="*/ 957943 h 1539878"/>
              <a:gd name="connsiteX6" fmla="*/ 14515 w 2203285"/>
              <a:gd name="connsiteY6" fmla="*/ 1524000 h 1539878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090059"/>
              <a:gd name="connsiteY0" fmla="*/ 1527340 h 1542819"/>
              <a:gd name="connsiteX1" fmla="*/ 1052287 w 2090059"/>
              <a:gd name="connsiteY1" fmla="*/ 1367684 h 1542819"/>
              <a:gd name="connsiteX2" fmla="*/ 2090059 w 2090059"/>
              <a:gd name="connsiteY2" fmla="*/ 954026 h 1542819"/>
              <a:gd name="connsiteX3" fmla="*/ 2017487 w 2090059"/>
              <a:gd name="connsiteY3" fmla="*/ 3340 h 1542819"/>
              <a:gd name="connsiteX4" fmla="*/ 1081315 w 2090059"/>
              <a:gd name="connsiteY4" fmla="*/ 649227 h 1542819"/>
              <a:gd name="connsiteX5" fmla="*/ 0 w 2090059"/>
              <a:gd name="connsiteY5" fmla="*/ 961283 h 1542819"/>
              <a:gd name="connsiteX6" fmla="*/ 14515 w 2090059"/>
              <a:gd name="connsiteY6" fmla="*/ 1527340 h 1542819"/>
              <a:gd name="connsiteX0" fmla="*/ 14515 w 2046516"/>
              <a:gd name="connsiteY0" fmla="*/ 1527340 h 1541468"/>
              <a:gd name="connsiteX1" fmla="*/ 1052287 w 2046516"/>
              <a:gd name="connsiteY1" fmla="*/ 1367684 h 1541468"/>
              <a:gd name="connsiteX2" fmla="*/ 2046516 w 2046516"/>
              <a:gd name="connsiteY2" fmla="*/ 1062884 h 1541468"/>
              <a:gd name="connsiteX3" fmla="*/ 2017487 w 2046516"/>
              <a:gd name="connsiteY3" fmla="*/ 3340 h 1541468"/>
              <a:gd name="connsiteX4" fmla="*/ 1081315 w 2046516"/>
              <a:gd name="connsiteY4" fmla="*/ 649227 h 1541468"/>
              <a:gd name="connsiteX5" fmla="*/ 0 w 2046516"/>
              <a:gd name="connsiteY5" fmla="*/ 961283 h 1541468"/>
              <a:gd name="connsiteX6" fmla="*/ 14515 w 2046516"/>
              <a:gd name="connsiteY6" fmla="*/ 1527340 h 1541468"/>
              <a:gd name="connsiteX0" fmla="*/ 14515 w 2046516"/>
              <a:gd name="connsiteY0" fmla="*/ 1190909 h 1205037"/>
              <a:gd name="connsiteX1" fmla="*/ 1052287 w 2046516"/>
              <a:gd name="connsiteY1" fmla="*/ 1031253 h 1205037"/>
              <a:gd name="connsiteX2" fmla="*/ 2046516 w 2046516"/>
              <a:gd name="connsiteY2" fmla="*/ 726453 h 1205037"/>
              <a:gd name="connsiteX3" fmla="*/ 1625601 w 2046516"/>
              <a:gd name="connsiteY3" fmla="*/ 7994 h 1205037"/>
              <a:gd name="connsiteX4" fmla="*/ 1081315 w 2046516"/>
              <a:gd name="connsiteY4" fmla="*/ 312796 h 1205037"/>
              <a:gd name="connsiteX5" fmla="*/ 0 w 2046516"/>
              <a:gd name="connsiteY5" fmla="*/ 624852 h 1205037"/>
              <a:gd name="connsiteX6" fmla="*/ 14515 w 2046516"/>
              <a:gd name="connsiteY6" fmla="*/ 1190909 h 1205037"/>
              <a:gd name="connsiteX0" fmla="*/ 14515 w 1625601"/>
              <a:gd name="connsiteY0" fmla="*/ 1190909 h 1204792"/>
              <a:gd name="connsiteX1" fmla="*/ 1052287 w 1625601"/>
              <a:gd name="connsiteY1" fmla="*/ 1031253 h 1204792"/>
              <a:gd name="connsiteX2" fmla="*/ 1611087 w 1625601"/>
              <a:gd name="connsiteY2" fmla="*/ 748224 h 1204792"/>
              <a:gd name="connsiteX3" fmla="*/ 1625601 w 1625601"/>
              <a:gd name="connsiteY3" fmla="*/ 7994 h 1204792"/>
              <a:gd name="connsiteX4" fmla="*/ 1081315 w 1625601"/>
              <a:gd name="connsiteY4" fmla="*/ 312796 h 1204792"/>
              <a:gd name="connsiteX5" fmla="*/ 0 w 1625601"/>
              <a:gd name="connsiteY5" fmla="*/ 624852 h 1204792"/>
              <a:gd name="connsiteX6" fmla="*/ 14515 w 1625601"/>
              <a:gd name="connsiteY6" fmla="*/ 1190909 h 1204792"/>
              <a:gd name="connsiteX0" fmla="*/ 14515 w 1625601"/>
              <a:gd name="connsiteY0" fmla="*/ 1190909 h 1203740"/>
              <a:gd name="connsiteX1" fmla="*/ 1052287 w 1625601"/>
              <a:gd name="connsiteY1" fmla="*/ 1031253 h 1203740"/>
              <a:gd name="connsiteX2" fmla="*/ 1494973 w 1625601"/>
              <a:gd name="connsiteY2" fmla="*/ 849824 h 1203740"/>
              <a:gd name="connsiteX3" fmla="*/ 1625601 w 1625601"/>
              <a:gd name="connsiteY3" fmla="*/ 7994 h 1203740"/>
              <a:gd name="connsiteX4" fmla="*/ 1081315 w 1625601"/>
              <a:gd name="connsiteY4" fmla="*/ 312796 h 1203740"/>
              <a:gd name="connsiteX5" fmla="*/ 0 w 1625601"/>
              <a:gd name="connsiteY5" fmla="*/ 624852 h 1203740"/>
              <a:gd name="connsiteX6" fmla="*/ 14515 w 1625601"/>
              <a:gd name="connsiteY6" fmla="*/ 1190909 h 1203740"/>
              <a:gd name="connsiteX0" fmla="*/ 14515 w 1625601"/>
              <a:gd name="connsiteY0" fmla="*/ 1190909 h 1204323"/>
              <a:gd name="connsiteX1" fmla="*/ 1052287 w 1625601"/>
              <a:gd name="connsiteY1" fmla="*/ 1031253 h 1204323"/>
              <a:gd name="connsiteX2" fmla="*/ 1603830 w 1625601"/>
              <a:gd name="connsiteY2" fmla="*/ 791767 h 1204323"/>
              <a:gd name="connsiteX3" fmla="*/ 1625601 w 1625601"/>
              <a:gd name="connsiteY3" fmla="*/ 7994 h 1204323"/>
              <a:gd name="connsiteX4" fmla="*/ 1081315 w 1625601"/>
              <a:gd name="connsiteY4" fmla="*/ 312796 h 1204323"/>
              <a:gd name="connsiteX5" fmla="*/ 0 w 1625601"/>
              <a:gd name="connsiteY5" fmla="*/ 624852 h 1204323"/>
              <a:gd name="connsiteX6" fmla="*/ 14515 w 1625601"/>
              <a:gd name="connsiteY6" fmla="*/ 1190909 h 1204323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5940"/>
              <a:gd name="connsiteX1" fmla="*/ 1103087 w 1625601"/>
              <a:gd name="connsiteY1" fmla="*/ 1053024 h 1205940"/>
              <a:gd name="connsiteX2" fmla="*/ 1603830 w 1625601"/>
              <a:gd name="connsiteY2" fmla="*/ 791767 h 1205940"/>
              <a:gd name="connsiteX3" fmla="*/ 1625601 w 1625601"/>
              <a:gd name="connsiteY3" fmla="*/ 7994 h 1205940"/>
              <a:gd name="connsiteX4" fmla="*/ 1081315 w 1625601"/>
              <a:gd name="connsiteY4" fmla="*/ 312796 h 1205940"/>
              <a:gd name="connsiteX5" fmla="*/ 0 w 1625601"/>
              <a:gd name="connsiteY5" fmla="*/ 624852 h 1205940"/>
              <a:gd name="connsiteX6" fmla="*/ 14515 w 1625601"/>
              <a:gd name="connsiteY6" fmla="*/ 1190909 h 1205940"/>
              <a:gd name="connsiteX0" fmla="*/ 14515 w 1625601"/>
              <a:gd name="connsiteY0" fmla="*/ 1190909 h 1207141"/>
              <a:gd name="connsiteX1" fmla="*/ 1103087 w 1625601"/>
              <a:gd name="connsiteY1" fmla="*/ 1053024 h 1207141"/>
              <a:gd name="connsiteX2" fmla="*/ 1603830 w 1625601"/>
              <a:gd name="connsiteY2" fmla="*/ 791767 h 1207141"/>
              <a:gd name="connsiteX3" fmla="*/ 1625601 w 1625601"/>
              <a:gd name="connsiteY3" fmla="*/ 7994 h 1207141"/>
              <a:gd name="connsiteX4" fmla="*/ 1081315 w 1625601"/>
              <a:gd name="connsiteY4" fmla="*/ 312796 h 1207141"/>
              <a:gd name="connsiteX5" fmla="*/ 0 w 1625601"/>
              <a:gd name="connsiteY5" fmla="*/ 624852 h 1207141"/>
              <a:gd name="connsiteX6" fmla="*/ 14515 w 1625601"/>
              <a:gd name="connsiteY6" fmla="*/ 1190909 h 1207141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1" h="1209276">
                <a:moveTo>
                  <a:pt x="14515" y="1190909"/>
                </a:moveTo>
                <a:cubicBezTo>
                  <a:pt x="194734" y="1250176"/>
                  <a:pt x="801914" y="1155833"/>
                  <a:pt x="1103087" y="1053024"/>
                </a:cubicBezTo>
                <a:cubicBezTo>
                  <a:pt x="1404260" y="950215"/>
                  <a:pt x="1392163" y="961101"/>
                  <a:pt x="1603830" y="791767"/>
                </a:cubicBezTo>
                <a:cubicBezTo>
                  <a:pt x="1596573" y="820795"/>
                  <a:pt x="1618344" y="269252"/>
                  <a:pt x="1625601" y="7994"/>
                </a:cubicBezTo>
                <a:cubicBezTo>
                  <a:pt x="1457477" y="-42806"/>
                  <a:pt x="1416353" y="159186"/>
                  <a:pt x="1081315" y="312796"/>
                </a:cubicBezTo>
                <a:cubicBezTo>
                  <a:pt x="862391" y="459149"/>
                  <a:pt x="394002" y="618614"/>
                  <a:pt x="0" y="624852"/>
                </a:cubicBezTo>
                <a:lnTo>
                  <a:pt x="14515" y="119090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0B7EBEE-91AC-4846-9E86-CE4178C5D089}"/>
              </a:ext>
            </a:extLst>
          </p:cNvPr>
          <p:cNvSpPr/>
          <p:nvPr/>
        </p:nvSpPr>
        <p:spPr>
          <a:xfrm>
            <a:off x="1591797" y="2701712"/>
            <a:ext cx="908325" cy="1575038"/>
          </a:xfrm>
          <a:custGeom>
            <a:avLst/>
            <a:gdLst>
              <a:gd name="connsiteX0" fmla="*/ 0 w 413657"/>
              <a:gd name="connsiteY0" fmla="*/ 500743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500743 h 1371600"/>
              <a:gd name="connsiteX0" fmla="*/ 0 w 413657"/>
              <a:gd name="connsiteY0" fmla="*/ 834571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834571 h 1371600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0 w 413657"/>
              <a:gd name="connsiteY4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21970 w 413657"/>
              <a:gd name="connsiteY4" fmla="*/ 326571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64934 w 413657"/>
              <a:gd name="connsiteY4" fmla="*/ 464457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264934 w 413657"/>
              <a:gd name="connsiteY5" fmla="*/ 464457 h 1647372"/>
              <a:gd name="connsiteX6" fmla="*/ 0 w 413657"/>
              <a:gd name="connsiteY6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198835 w 413657"/>
              <a:gd name="connsiteY5" fmla="*/ 558800 h 1647372"/>
              <a:gd name="connsiteX6" fmla="*/ 0 w 413657"/>
              <a:gd name="connsiteY6" fmla="*/ 834571 h 1647372"/>
              <a:gd name="connsiteX0" fmla="*/ 0 w 413657"/>
              <a:gd name="connsiteY0" fmla="*/ 844566 h 1657367"/>
              <a:gd name="connsiteX1" fmla="*/ 10562 w 413657"/>
              <a:gd name="connsiteY1" fmla="*/ 1657367 h 1657367"/>
              <a:gd name="connsiteX2" fmla="*/ 204564 w 413657"/>
              <a:gd name="connsiteY2" fmla="*/ 1374013 h 1657367"/>
              <a:gd name="connsiteX3" fmla="*/ 413657 w 413657"/>
              <a:gd name="connsiteY3" fmla="*/ 1091309 h 1657367"/>
              <a:gd name="connsiteX4" fmla="*/ 391886 w 413657"/>
              <a:gd name="connsiteY4" fmla="*/ 9995 h 1657367"/>
              <a:gd name="connsiteX5" fmla="*/ 198835 w 413657"/>
              <a:gd name="connsiteY5" fmla="*/ 568795 h 1657367"/>
              <a:gd name="connsiteX6" fmla="*/ 0 w 413657"/>
              <a:gd name="connsiteY6" fmla="*/ 844566 h 1657367"/>
              <a:gd name="connsiteX0" fmla="*/ 0 w 413657"/>
              <a:gd name="connsiteY0" fmla="*/ 845959 h 1658760"/>
              <a:gd name="connsiteX1" fmla="*/ 10562 w 413657"/>
              <a:gd name="connsiteY1" fmla="*/ 1658760 h 1658760"/>
              <a:gd name="connsiteX2" fmla="*/ 204564 w 413657"/>
              <a:gd name="connsiteY2" fmla="*/ 1375406 h 1658760"/>
              <a:gd name="connsiteX3" fmla="*/ 413657 w 413657"/>
              <a:gd name="connsiteY3" fmla="*/ 1092702 h 1658760"/>
              <a:gd name="connsiteX4" fmla="*/ 391886 w 413657"/>
              <a:gd name="connsiteY4" fmla="*/ 11388 h 1658760"/>
              <a:gd name="connsiteX5" fmla="*/ 198835 w 413657"/>
              <a:gd name="connsiteY5" fmla="*/ 570188 h 1658760"/>
              <a:gd name="connsiteX6" fmla="*/ 0 w 413657"/>
              <a:gd name="connsiteY6" fmla="*/ 845959 h 1658760"/>
              <a:gd name="connsiteX0" fmla="*/ 0 w 413657"/>
              <a:gd name="connsiteY0" fmla="*/ 846986 h 1659787"/>
              <a:gd name="connsiteX1" fmla="*/ 10562 w 413657"/>
              <a:gd name="connsiteY1" fmla="*/ 1659787 h 1659787"/>
              <a:gd name="connsiteX2" fmla="*/ 204564 w 413657"/>
              <a:gd name="connsiteY2" fmla="*/ 1376433 h 1659787"/>
              <a:gd name="connsiteX3" fmla="*/ 413657 w 413657"/>
              <a:gd name="connsiteY3" fmla="*/ 1093729 h 1659787"/>
              <a:gd name="connsiteX4" fmla="*/ 391886 w 413657"/>
              <a:gd name="connsiteY4" fmla="*/ 12415 h 1659787"/>
              <a:gd name="connsiteX5" fmla="*/ 198835 w 413657"/>
              <a:gd name="connsiteY5" fmla="*/ 571215 h 1659787"/>
              <a:gd name="connsiteX6" fmla="*/ 0 w 413657"/>
              <a:gd name="connsiteY6" fmla="*/ 846986 h 1659787"/>
              <a:gd name="connsiteX0" fmla="*/ 0 w 413657"/>
              <a:gd name="connsiteY0" fmla="*/ 848989 h 1661790"/>
              <a:gd name="connsiteX1" fmla="*/ 10562 w 413657"/>
              <a:gd name="connsiteY1" fmla="*/ 1661790 h 1661790"/>
              <a:gd name="connsiteX2" fmla="*/ 204564 w 413657"/>
              <a:gd name="connsiteY2" fmla="*/ 1378436 h 1661790"/>
              <a:gd name="connsiteX3" fmla="*/ 413657 w 413657"/>
              <a:gd name="connsiteY3" fmla="*/ 1095732 h 1661790"/>
              <a:gd name="connsiteX4" fmla="*/ 391886 w 413657"/>
              <a:gd name="connsiteY4" fmla="*/ 14418 h 1661790"/>
              <a:gd name="connsiteX5" fmla="*/ 311203 w 413657"/>
              <a:gd name="connsiteY5" fmla="*/ 507903 h 1661790"/>
              <a:gd name="connsiteX6" fmla="*/ 0 w 413657"/>
              <a:gd name="connsiteY6" fmla="*/ 848989 h 1661790"/>
              <a:gd name="connsiteX0" fmla="*/ 0 w 413657"/>
              <a:gd name="connsiteY0" fmla="*/ 845849 h 1658650"/>
              <a:gd name="connsiteX1" fmla="*/ 10562 w 413657"/>
              <a:gd name="connsiteY1" fmla="*/ 1658650 h 1658650"/>
              <a:gd name="connsiteX2" fmla="*/ 204564 w 413657"/>
              <a:gd name="connsiteY2" fmla="*/ 1375296 h 1658650"/>
              <a:gd name="connsiteX3" fmla="*/ 413657 w 413657"/>
              <a:gd name="connsiteY3" fmla="*/ 1092592 h 1658650"/>
              <a:gd name="connsiteX4" fmla="*/ 391886 w 413657"/>
              <a:gd name="connsiteY4" fmla="*/ 11278 h 1658650"/>
              <a:gd name="connsiteX5" fmla="*/ 311203 w 413657"/>
              <a:gd name="connsiteY5" fmla="*/ 504763 h 1658650"/>
              <a:gd name="connsiteX6" fmla="*/ 0 w 413657"/>
              <a:gd name="connsiteY6" fmla="*/ 845849 h 1658650"/>
              <a:gd name="connsiteX0" fmla="*/ 0 w 413657"/>
              <a:gd name="connsiteY0" fmla="*/ 850328 h 1663129"/>
              <a:gd name="connsiteX1" fmla="*/ 10562 w 413657"/>
              <a:gd name="connsiteY1" fmla="*/ 1663129 h 1663129"/>
              <a:gd name="connsiteX2" fmla="*/ 204564 w 413657"/>
              <a:gd name="connsiteY2" fmla="*/ 1379775 h 1663129"/>
              <a:gd name="connsiteX3" fmla="*/ 413657 w 413657"/>
              <a:gd name="connsiteY3" fmla="*/ 1097071 h 1663129"/>
              <a:gd name="connsiteX4" fmla="*/ 391886 w 413657"/>
              <a:gd name="connsiteY4" fmla="*/ 15757 h 1663129"/>
              <a:gd name="connsiteX5" fmla="*/ 311203 w 413657"/>
              <a:gd name="connsiteY5" fmla="*/ 509242 h 1663129"/>
              <a:gd name="connsiteX6" fmla="*/ 0 w 413657"/>
              <a:gd name="connsiteY6" fmla="*/ 850328 h 1663129"/>
              <a:gd name="connsiteX0" fmla="*/ 0 w 413657"/>
              <a:gd name="connsiteY0" fmla="*/ 846954 h 1659755"/>
              <a:gd name="connsiteX1" fmla="*/ 10562 w 413657"/>
              <a:gd name="connsiteY1" fmla="*/ 1659755 h 1659755"/>
              <a:gd name="connsiteX2" fmla="*/ 204564 w 413657"/>
              <a:gd name="connsiteY2" fmla="*/ 1376401 h 1659755"/>
              <a:gd name="connsiteX3" fmla="*/ 413657 w 413657"/>
              <a:gd name="connsiteY3" fmla="*/ 1093697 h 1659755"/>
              <a:gd name="connsiteX4" fmla="*/ 391886 w 413657"/>
              <a:gd name="connsiteY4" fmla="*/ 12383 h 1659755"/>
              <a:gd name="connsiteX5" fmla="*/ 152565 w 413657"/>
              <a:gd name="connsiteY5" fmla="*/ 607468 h 1659755"/>
              <a:gd name="connsiteX6" fmla="*/ 0 w 413657"/>
              <a:gd name="connsiteY6" fmla="*/ 846954 h 1659755"/>
              <a:gd name="connsiteX0" fmla="*/ 4718 w 418375"/>
              <a:gd name="connsiteY0" fmla="*/ 844748 h 1657549"/>
              <a:gd name="connsiteX1" fmla="*/ 15280 w 418375"/>
              <a:gd name="connsiteY1" fmla="*/ 1657549 h 1657549"/>
              <a:gd name="connsiteX2" fmla="*/ 209282 w 418375"/>
              <a:gd name="connsiteY2" fmla="*/ 1374195 h 1657549"/>
              <a:gd name="connsiteX3" fmla="*/ 418375 w 418375"/>
              <a:gd name="connsiteY3" fmla="*/ 1091491 h 1657549"/>
              <a:gd name="connsiteX4" fmla="*/ 396604 w 418375"/>
              <a:gd name="connsiteY4" fmla="*/ 10177 h 1657549"/>
              <a:gd name="connsiteX5" fmla="*/ 97794 w 418375"/>
              <a:gd name="connsiteY5" fmla="*/ 706862 h 1657549"/>
              <a:gd name="connsiteX6" fmla="*/ 4718 w 418375"/>
              <a:gd name="connsiteY6" fmla="*/ 844748 h 1657549"/>
              <a:gd name="connsiteX0" fmla="*/ 0 w 413657"/>
              <a:gd name="connsiteY0" fmla="*/ 844023 h 1656824"/>
              <a:gd name="connsiteX1" fmla="*/ 10562 w 413657"/>
              <a:gd name="connsiteY1" fmla="*/ 1656824 h 1656824"/>
              <a:gd name="connsiteX2" fmla="*/ 204564 w 413657"/>
              <a:gd name="connsiteY2" fmla="*/ 1373470 h 1656824"/>
              <a:gd name="connsiteX3" fmla="*/ 413657 w 413657"/>
              <a:gd name="connsiteY3" fmla="*/ 1090766 h 1656824"/>
              <a:gd name="connsiteX4" fmla="*/ 391886 w 413657"/>
              <a:gd name="connsiteY4" fmla="*/ 9452 h 1656824"/>
              <a:gd name="connsiteX5" fmla="*/ 129430 w 413657"/>
              <a:gd name="connsiteY5" fmla="*/ 749680 h 1656824"/>
              <a:gd name="connsiteX6" fmla="*/ 0 w 413657"/>
              <a:gd name="connsiteY6" fmla="*/ 844023 h 1656824"/>
              <a:gd name="connsiteX0" fmla="*/ 0 w 413657"/>
              <a:gd name="connsiteY0" fmla="*/ 844619 h 1657420"/>
              <a:gd name="connsiteX1" fmla="*/ 10562 w 413657"/>
              <a:gd name="connsiteY1" fmla="*/ 1657420 h 1657420"/>
              <a:gd name="connsiteX2" fmla="*/ 204564 w 413657"/>
              <a:gd name="connsiteY2" fmla="*/ 1374066 h 1657420"/>
              <a:gd name="connsiteX3" fmla="*/ 413657 w 413657"/>
              <a:gd name="connsiteY3" fmla="*/ 1091362 h 1657420"/>
              <a:gd name="connsiteX4" fmla="*/ 391886 w 413657"/>
              <a:gd name="connsiteY4" fmla="*/ 10048 h 1657420"/>
              <a:gd name="connsiteX5" fmla="*/ 126125 w 413657"/>
              <a:gd name="connsiteY5" fmla="*/ 713990 h 1657420"/>
              <a:gd name="connsiteX6" fmla="*/ 0 w 413657"/>
              <a:gd name="connsiteY6" fmla="*/ 844619 h 1657420"/>
              <a:gd name="connsiteX0" fmla="*/ 0 w 413657"/>
              <a:gd name="connsiteY0" fmla="*/ 845591 h 1658392"/>
              <a:gd name="connsiteX1" fmla="*/ 10562 w 413657"/>
              <a:gd name="connsiteY1" fmla="*/ 1658392 h 1658392"/>
              <a:gd name="connsiteX2" fmla="*/ 204564 w 413657"/>
              <a:gd name="connsiteY2" fmla="*/ 1375038 h 1658392"/>
              <a:gd name="connsiteX3" fmla="*/ 413657 w 413657"/>
              <a:gd name="connsiteY3" fmla="*/ 1092334 h 1658392"/>
              <a:gd name="connsiteX4" fmla="*/ 391886 w 413657"/>
              <a:gd name="connsiteY4" fmla="*/ 11020 h 1658392"/>
              <a:gd name="connsiteX5" fmla="*/ 136040 w 413657"/>
              <a:gd name="connsiteY5" fmla="*/ 664162 h 1658392"/>
              <a:gd name="connsiteX6" fmla="*/ 0 w 413657"/>
              <a:gd name="connsiteY6" fmla="*/ 845591 h 1658392"/>
              <a:gd name="connsiteX0" fmla="*/ 0 w 413657"/>
              <a:gd name="connsiteY0" fmla="*/ 845591 h 1675496"/>
              <a:gd name="connsiteX1" fmla="*/ 10562 w 413657"/>
              <a:gd name="connsiteY1" fmla="*/ 1658392 h 1675496"/>
              <a:gd name="connsiteX2" fmla="*/ 204564 w 413657"/>
              <a:gd name="connsiteY2" fmla="*/ 1375038 h 1675496"/>
              <a:gd name="connsiteX3" fmla="*/ 413657 w 413657"/>
              <a:gd name="connsiteY3" fmla="*/ 1092334 h 1675496"/>
              <a:gd name="connsiteX4" fmla="*/ 391886 w 413657"/>
              <a:gd name="connsiteY4" fmla="*/ 11020 h 1675496"/>
              <a:gd name="connsiteX5" fmla="*/ 136040 w 413657"/>
              <a:gd name="connsiteY5" fmla="*/ 664162 h 1675496"/>
              <a:gd name="connsiteX6" fmla="*/ 0 w 413657"/>
              <a:gd name="connsiteY6" fmla="*/ 845591 h 1675496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41770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701592"/>
              <a:gd name="connsiteX1" fmla="*/ 10562 w 413657"/>
              <a:gd name="connsiteY1" fmla="*/ 1658392 h 1701592"/>
              <a:gd name="connsiteX2" fmla="*/ 158295 w 413657"/>
              <a:gd name="connsiteY2" fmla="*/ 1592752 h 1701592"/>
              <a:gd name="connsiteX3" fmla="*/ 413657 w 413657"/>
              <a:gd name="connsiteY3" fmla="*/ 1092334 h 1701592"/>
              <a:gd name="connsiteX4" fmla="*/ 391886 w 413657"/>
              <a:gd name="connsiteY4" fmla="*/ 11020 h 1701592"/>
              <a:gd name="connsiteX5" fmla="*/ 136040 w 413657"/>
              <a:gd name="connsiteY5" fmla="*/ 664162 h 1701592"/>
              <a:gd name="connsiteX6" fmla="*/ 0 w 413657"/>
              <a:gd name="connsiteY6" fmla="*/ 845591 h 1701592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35161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689671"/>
              <a:gd name="connsiteX1" fmla="*/ 10562 w 413657"/>
              <a:gd name="connsiteY1" fmla="*/ 1658392 h 1689671"/>
              <a:gd name="connsiteX2" fmla="*/ 135161 w 413657"/>
              <a:gd name="connsiteY2" fmla="*/ 1541952 h 1689671"/>
              <a:gd name="connsiteX3" fmla="*/ 413657 w 413657"/>
              <a:gd name="connsiteY3" fmla="*/ 1092334 h 1689671"/>
              <a:gd name="connsiteX4" fmla="*/ 391886 w 413657"/>
              <a:gd name="connsiteY4" fmla="*/ 11020 h 1689671"/>
              <a:gd name="connsiteX5" fmla="*/ 136040 w 413657"/>
              <a:gd name="connsiteY5" fmla="*/ 664162 h 1689671"/>
              <a:gd name="connsiteX6" fmla="*/ 0 w 413657"/>
              <a:gd name="connsiteY6" fmla="*/ 845591 h 1689671"/>
              <a:gd name="connsiteX0" fmla="*/ 0 w 413657"/>
              <a:gd name="connsiteY0" fmla="*/ 845591 h 1708706"/>
              <a:gd name="connsiteX1" fmla="*/ 10562 w 413657"/>
              <a:gd name="connsiteY1" fmla="*/ 1658392 h 1708706"/>
              <a:gd name="connsiteX2" fmla="*/ 125246 w 413657"/>
              <a:gd name="connsiteY2" fmla="*/ 1621781 h 1708706"/>
              <a:gd name="connsiteX3" fmla="*/ 413657 w 413657"/>
              <a:gd name="connsiteY3" fmla="*/ 1092334 h 1708706"/>
              <a:gd name="connsiteX4" fmla="*/ 391886 w 413657"/>
              <a:gd name="connsiteY4" fmla="*/ 11020 h 1708706"/>
              <a:gd name="connsiteX5" fmla="*/ 136040 w 413657"/>
              <a:gd name="connsiteY5" fmla="*/ 664162 h 1708706"/>
              <a:gd name="connsiteX6" fmla="*/ 0 w 413657"/>
              <a:gd name="connsiteY6" fmla="*/ 845591 h 1708706"/>
              <a:gd name="connsiteX0" fmla="*/ 0 w 413657"/>
              <a:gd name="connsiteY0" fmla="*/ 845591 h 1702861"/>
              <a:gd name="connsiteX1" fmla="*/ 10562 w 413657"/>
              <a:gd name="connsiteY1" fmla="*/ 1658392 h 1702861"/>
              <a:gd name="connsiteX2" fmla="*/ 125246 w 413657"/>
              <a:gd name="connsiteY2" fmla="*/ 1621781 h 1702861"/>
              <a:gd name="connsiteX3" fmla="*/ 413657 w 413657"/>
              <a:gd name="connsiteY3" fmla="*/ 1092334 h 1702861"/>
              <a:gd name="connsiteX4" fmla="*/ 391886 w 413657"/>
              <a:gd name="connsiteY4" fmla="*/ 11020 h 1702861"/>
              <a:gd name="connsiteX5" fmla="*/ 136040 w 413657"/>
              <a:gd name="connsiteY5" fmla="*/ 664162 h 1702861"/>
              <a:gd name="connsiteX6" fmla="*/ 0 w 413657"/>
              <a:gd name="connsiteY6" fmla="*/ 845591 h 170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657" h="1702861">
                <a:moveTo>
                  <a:pt x="0" y="845591"/>
                </a:moveTo>
                <a:lnTo>
                  <a:pt x="10562" y="1658392"/>
                </a:lnTo>
                <a:cubicBezTo>
                  <a:pt x="44656" y="1746633"/>
                  <a:pt x="-21256" y="1687096"/>
                  <a:pt x="125246" y="1621781"/>
                </a:cubicBezTo>
                <a:cubicBezTo>
                  <a:pt x="271748" y="1556466"/>
                  <a:pt x="382437" y="1319670"/>
                  <a:pt x="413657" y="1092334"/>
                </a:cubicBezTo>
                <a:lnTo>
                  <a:pt x="391886" y="11020"/>
                </a:lnTo>
                <a:cubicBezTo>
                  <a:pt x="356082" y="-76066"/>
                  <a:pt x="303808" y="372669"/>
                  <a:pt x="136040" y="664162"/>
                </a:cubicBezTo>
                <a:cubicBezTo>
                  <a:pt x="-31728" y="955655"/>
                  <a:pt x="31379" y="664162"/>
                  <a:pt x="0" y="84559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7FAF590-C550-438A-8F67-E189AC0B3932}"/>
              </a:ext>
            </a:extLst>
          </p:cNvPr>
          <p:cNvSpPr/>
          <p:nvPr/>
        </p:nvSpPr>
        <p:spPr>
          <a:xfrm>
            <a:off x="2061029" y="2271087"/>
            <a:ext cx="943429" cy="1372780"/>
          </a:xfrm>
          <a:custGeom>
            <a:avLst/>
            <a:gdLst>
              <a:gd name="connsiteX0" fmla="*/ 0 w 885371"/>
              <a:gd name="connsiteY0" fmla="*/ 1444172 h 1444172"/>
              <a:gd name="connsiteX1" fmla="*/ 602342 w 885371"/>
              <a:gd name="connsiteY1" fmla="*/ 1328057 h 1444172"/>
              <a:gd name="connsiteX2" fmla="*/ 885371 w 885371"/>
              <a:gd name="connsiteY2" fmla="*/ 769257 h 1444172"/>
              <a:gd name="connsiteX3" fmla="*/ 863600 w 885371"/>
              <a:gd name="connsiteY3" fmla="*/ 0 h 1444172"/>
              <a:gd name="connsiteX4" fmla="*/ 341085 w 885371"/>
              <a:gd name="connsiteY4" fmla="*/ 674914 h 1444172"/>
              <a:gd name="connsiteX5" fmla="*/ 14514 w 885371"/>
              <a:gd name="connsiteY5" fmla="*/ 1023257 h 1444172"/>
              <a:gd name="connsiteX6" fmla="*/ 0 w 885371"/>
              <a:gd name="connsiteY6" fmla="*/ 1444172 h 1444172"/>
              <a:gd name="connsiteX0" fmla="*/ 0 w 885371"/>
              <a:gd name="connsiteY0" fmla="*/ 1444172 h 1463288"/>
              <a:gd name="connsiteX1" fmla="*/ 602342 w 885371"/>
              <a:gd name="connsiteY1" fmla="*/ 1328057 h 1463288"/>
              <a:gd name="connsiteX2" fmla="*/ 885371 w 885371"/>
              <a:gd name="connsiteY2" fmla="*/ 769257 h 1463288"/>
              <a:gd name="connsiteX3" fmla="*/ 863600 w 885371"/>
              <a:gd name="connsiteY3" fmla="*/ 0 h 1463288"/>
              <a:gd name="connsiteX4" fmla="*/ 341085 w 885371"/>
              <a:gd name="connsiteY4" fmla="*/ 674914 h 1463288"/>
              <a:gd name="connsiteX5" fmla="*/ 14514 w 885371"/>
              <a:gd name="connsiteY5" fmla="*/ 1023257 h 1463288"/>
              <a:gd name="connsiteX6" fmla="*/ 0 w 885371"/>
              <a:gd name="connsiteY6" fmla="*/ 1444172 h 1463288"/>
              <a:gd name="connsiteX0" fmla="*/ 0 w 885371"/>
              <a:gd name="connsiteY0" fmla="*/ 1444172 h 1452810"/>
              <a:gd name="connsiteX1" fmla="*/ 602342 w 885371"/>
              <a:gd name="connsiteY1" fmla="*/ 1197429 h 1452810"/>
              <a:gd name="connsiteX2" fmla="*/ 885371 w 885371"/>
              <a:gd name="connsiteY2" fmla="*/ 769257 h 1452810"/>
              <a:gd name="connsiteX3" fmla="*/ 863600 w 885371"/>
              <a:gd name="connsiteY3" fmla="*/ 0 h 1452810"/>
              <a:gd name="connsiteX4" fmla="*/ 341085 w 885371"/>
              <a:gd name="connsiteY4" fmla="*/ 674914 h 1452810"/>
              <a:gd name="connsiteX5" fmla="*/ 14514 w 885371"/>
              <a:gd name="connsiteY5" fmla="*/ 1023257 h 1452810"/>
              <a:gd name="connsiteX6" fmla="*/ 0 w 885371"/>
              <a:gd name="connsiteY6" fmla="*/ 1444172 h 1452810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341085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464456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943429"/>
              <a:gd name="connsiteY0" fmla="*/ 1364742 h 1373380"/>
              <a:gd name="connsiteX1" fmla="*/ 602342 w 943429"/>
              <a:gd name="connsiteY1" fmla="*/ 1117999 h 1373380"/>
              <a:gd name="connsiteX2" fmla="*/ 885371 w 943429"/>
              <a:gd name="connsiteY2" fmla="*/ 689827 h 1373380"/>
              <a:gd name="connsiteX3" fmla="*/ 943429 w 943429"/>
              <a:gd name="connsiteY3" fmla="*/ 399 h 1373380"/>
              <a:gd name="connsiteX4" fmla="*/ 464456 w 943429"/>
              <a:gd name="connsiteY4" fmla="*/ 595484 h 1373380"/>
              <a:gd name="connsiteX5" fmla="*/ 14514 w 943429"/>
              <a:gd name="connsiteY5" fmla="*/ 943827 h 1373380"/>
              <a:gd name="connsiteX6" fmla="*/ 0 w 943429"/>
              <a:gd name="connsiteY6" fmla="*/ 1364742 h 1373380"/>
              <a:gd name="connsiteX0" fmla="*/ 0 w 943429"/>
              <a:gd name="connsiteY0" fmla="*/ 1364742 h 1370587"/>
              <a:gd name="connsiteX1" fmla="*/ 478971 w 943429"/>
              <a:gd name="connsiteY1" fmla="*/ 1009142 h 1370587"/>
              <a:gd name="connsiteX2" fmla="*/ 885371 w 943429"/>
              <a:gd name="connsiteY2" fmla="*/ 689827 h 1370587"/>
              <a:gd name="connsiteX3" fmla="*/ 943429 w 943429"/>
              <a:gd name="connsiteY3" fmla="*/ 399 h 1370587"/>
              <a:gd name="connsiteX4" fmla="*/ 464456 w 943429"/>
              <a:gd name="connsiteY4" fmla="*/ 595484 h 1370587"/>
              <a:gd name="connsiteX5" fmla="*/ 14514 w 943429"/>
              <a:gd name="connsiteY5" fmla="*/ 943827 h 1370587"/>
              <a:gd name="connsiteX6" fmla="*/ 0 w 943429"/>
              <a:gd name="connsiteY6" fmla="*/ 1364742 h 1370587"/>
              <a:gd name="connsiteX0" fmla="*/ 0 w 943429"/>
              <a:gd name="connsiteY0" fmla="*/ 1364742 h 1372631"/>
              <a:gd name="connsiteX1" fmla="*/ 558800 w 943429"/>
              <a:gd name="connsiteY1" fmla="*/ 1096227 h 1372631"/>
              <a:gd name="connsiteX2" fmla="*/ 885371 w 943429"/>
              <a:gd name="connsiteY2" fmla="*/ 689827 h 1372631"/>
              <a:gd name="connsiteX3" fmla="*/ 943429 w 943429"/>
              <a:gd name="connsiteY3" fmla="*/ 399 h 1372631"/>
              <a:gd name="connsiteX4" fmla="*/ 464456 w 943429"/>
              <a:gd name="connsiteY4" fmla="*/ 595484 h 1372631"/>
              <a:gd name="connsiteX5" fmla="*/ 14514 w 943429"/>
              <a:gd name="connsiteY5" fmla="*/ 943827 h 1372631"/>
              <a:gd name="connsiteX6" fmla="*/ 0 w 943429"/>
              <a:gd name="connsiteY6" fmla="*/ 1364742 h 1372631"/>
              <a:gd name="connsiteX0" fmla="*/ 0 w 943429"/>
              <a:gd name="connsiteY0" fmla="*/ 1364742 h 1372780"/>
              <a:gd name="connsiteX1" fmla="*/ 558800 w 943429"/>
              <a:gd name="connsiteY1" fmla="*/ 1096227 h 1372780"/>
              <a:gd name="connsiteX2" fmla="*/ 943428 w 943429"/>
              <a:gd name="connsiteY2" fmla="*/ 660798 h 1372780"/>
              <a:gd name="connsiteX3" fmla="*/ 943429 w 943429"/>
              <a:gd name="connsiteY3" fmla="*/ 399 h 1372780"/>
              <a:gd name="connsiteX4" fmla="*/ 464456 w 943429"/>
              <a:gd name="connsiteY4" fmla="*/ 595484 h 1372780"/>
              <a:gd name="connsiteX5" fmla="*/ 14514 w 943429"/>
              <a:gd name="connsiteY5" fmla="*/ 943827 h 1372780"/>
              <a:gd name="connsiteX6" fmla="*/ 0 w 943429"/>
              <a:gd name="connsiteY6" fmla="*/ 1364742 h 13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429" h="1372780">
                <a:moveTo>
                  <a:pt x="0" y="1364742"/>
                </a:moveTo>
                <a:cubicBezTo>
                  <a:pt x="97971" y="1415542"/>
                  <a:pt x="401562" y="1213551"/>
                  <a:pt x="558800" y="1096227"/>
                </a:cubicBezTo>
                <a:cubicBezTo>
                  <a:pt x="716038" y="978903"/>
                  <a:pt x="899885" y="882141"/>
                  <a:pt x="943428" y="660798"/>
                </a:cubicBezTo>
                <a:cubicBezTo>
                  <a:pt x="943428" y="440665"/>
                  <a:pt x="943429" y="220532"/>
                  <a:pt x="943429" y="399"/>
                </a:cubicBezTo>
                <a:cubicBezTo>
                  <a:pt x="852715" y="-15325"/>
                  <a:pt x="619275" y="438246"/>
                  <a:pt x="464456" y="595484"/>
                </a:cubicBezTo>
                <a:cubicBezTo>
                  <a:pt x="309637" y="752722"/>
                  <a:pt x="71362" y="815617"/>
                  <a:pt x="14514" y="943827"/>
                </a:cubicBezTo>
                <a:lnTo>
                  <a:pt x="0" y="1364742"/>
                </a:lnTo>
                <a:close/>
              </a:path>
            </a:pathLst>
          </a:cu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A4D8819-3A4D-49C8-9859-0C04B37D6FA6}"/>
              </a:ext>
            </a:extLst>
          </p:cNvPr>
          <p:cNvSpPr/>
          <p:nvPr/>
        </p:nvSpPr>
        <p:spPr>
          <a:xfrm>
            <a:off x="2061030" y="3650344"/>
            <a:ext cx="907142" cy="803023"/>
          </a:xfrm>
          <a:custGeom>
            <a:avLst/>
            <a:gdLst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849085 w 849085"/>
              <a:gd name="connsiteY2" fmla="*/ 776514 h 776514"/>
              <a:gd name="connsiteX3" fmla="*/ 820057 w 849085"/>
              <a:gd name="connsiteY3" fmla="*/ 7257 h 776514"/>
              <a:gd name="connsiteX4" fmla="*/ 0 w 849085"/>
              <a:gd name="connsiteY4" fmla="*/ 0 h 776514"/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391885 w 849085"/>
              <a:gd name="connsiteY2" fmla="*/ 566057 h 776514"/>
              <a:gd name="connsiteX3" fmla="*/ 849085 w 849085"/>
              <a:gd name="connsiteY3" fmla="*/ 776514 h 776514"/>
              <a:gd name="connsiteX4" fmla="*/ 820057 w 849085"/>
              <a:gd name="connsiteY4" fmla="*/ 7257 h 776514"/>
              <a:gd name="connsiteX5" fmla="*/ 0 w 849085"/>
              <a:gd name="connsiteY5" fmla="*/ 0 h 776514"/>
              <a:gd name="connsiteX0" fmla="*/ 0 w 849085"/>
              <a:gd name="connsiteY0" fmla="*/ 0 h 797909"/>
              <a:gd name="connsiteX1" fmla="*/ 14514 w 849085"/>
              <a:gd name="connsiteY1" fmla="*/ 377371 h 797909"/>
              <a:gd name="connsiteX2" fmla="*/ 391885 w 849085"/>
              <a:gd name="connsiteY2" fmla="*/ 566057 h 797909"/>
              <a:gd name="connsiteX3" fmla="*/ 849085 w 849085"/>
              <a:gd name="connsiteY3" fmla="*/ 776514 h 797909"/>
              <a:gd name="connsiteX4" fmla="*/ 820057 w 849085"/>
              <a:gd name="connsiteY4" fmla="*/ 7257 h 797909"/>
              <a:gd name="connsiteX5" fmla="*/ 0 w 849085"/>
              <a:gd name="connsiteY5" fmla="*/ 0 h 797909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0 w 849085"/>
              <a:gd name="connsiteY5" fmla="*/ 0 h 809284"/>
              <a:gd name="connsiteX0" fmla="*/ 0 w 849085"/>
              <a:gd name="connsiteY0" fmla="*/ 1 h 809285"/>
              <a:gd name="connsiteX1" fmla="*/ 14514 w 849085"/>
              <a:gd name="connsiteY1" fmla="*/ 377372 h 809285"/>
              <a:gd name="connsiteX2" fmla="*/ 399142 w 849085"/>
              <a:gd name="connsiteY2" fmla="*/ 674915 h 809285"/>
              <a:gd name="connsiteX3" fmla="*/ 849085 w 849085"/>
              <a:gd name="connsiteY3" fmla="*/ 776515 h 809285"/>
              <a:gd name="connsiteX4" fmla="*/ 820057 w 849085"/>
              <a:gd name="connsiteY4" fmla="*/ 7258 h 809285"/>
              <a:gd name="connsiteX5" fmla="*/ 776514 w 849085"/>
              <a:gd name="connsiteY5" fmla="*/ 0 h 809285"/>
              <a:gd name="connsiteX6" fmla="*/ 0 w 849085"/>
              <a:gd name="connsiteY6" fmla="*/ 1 h 809285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435428 w 849085"/>
              <a:gd name="connsiteY5" fmla="*/ 101599 h 809284"/>
              <a:gd name="connsiteX6" fmla="*/ 0 w 849085"/>
              <a:gd name="connsiteY6" fmla="*/ 0 h 809284"/>
              <a:gd name="connsiteX0" fmla="*/ 0 w 907142"/>
              <a:gd name="connsiteY0" fmla="*/ 0 h 809284"/>
              <a:gd name="connsiteX1" fmla="*/ 14514 w 907142"/>
              <a:gd name="connsiteY1" fmla="*/ 377371 h 809284"/>
              <a:gd name="connsiteX2" fmla="*/ 399142 w 907142"/>
              <a:gd name="connsiteY2" fmla="*/ 674914 h 809284"/>
              <a:gd name="connsiteX3" fmla="*/ 849085 w 907142"/>
              <a:gd name="connsiteY3" fmla="*/ 776514 h 809284"/>
              <a:gd name="connsiteX4" fmla="*/ 907142 w 907142"/>
              <a:gd name="connsiteY4" fmla="*/ 94343 h 809284"/>
              <a:gd name="connsiteX5" fmla="*/ 435428 w 907142"/>
              <a:gd name="connsiteY5" fmla="*/ 101599 h 809284"/>
              <a:gd name="connsiteX6" fmla="*/ 0 w 907142"/>
              <a:gd name="connsiteY6" fmla="*/ 0 h 809284"/>
              <a:gd name="connsiteX0" fmla="*/ 0 w 979714"/>
              <a:gd name="connsiteY0" fmla="*/ 0 h 755590"/>
              <a:gd name="connsiteX1" fmla="*/ 14514 w 979714"/>
              <a:gd name="connsiteY1" fmla="*/ 377371 h 755590"/>
              <a:gd name="connsiteX2" fmla="*/ 399142 w 979714"/>
              <a:gd name="connsiteY2" fmla="*/ 674914 h 755590"/>
              <a:gd name="connsiteX3" fmla="*/ 979714 w 979714"/>
              <a:gd name="connsiteY3" fmla="*/ 711200 h 755590"/>
              <a:gd name="connsiteX4" fmla="*/ 907142 w 979714"/>
              <a:gd name="connsiteY4" fmla="*/ 94343 h 755590"/>
              <a:gd name="connsiteX5" fmla="*/ 435428 w 979714"/>
              <a:gd name="connsiteY5" fmla="*/ 101599 h 755590"/>
              <a:gd name="connsiteX6" fmla="*/ 0 w 979714"/>
              <a:gd name="connsiteY6" fmla="*/ 0 h 755590"/>
              <a:gd name="connsiteX0" fmla="*/ 0 w 1008742"/>
              <a:gd name="connsiteY0" fmla="*/ 0 h 755590"/>
              <a:gd name="connsiteX1" fmla="*/ 14514 w 1008742"/>
              <a:gd name="connsiteY1" fmla="*/ 377371 h 755590"/>
              <a:gd name="connsiteX2" fmla="*/ 399142 w 1008742"/>
              <a:gd name="connsiteY2" fmla="*/ 674914 h 755590"/>
              <a:gd name="connsiteX3" fmla="*/ 979714 w 1008742"/>
              <a:gd name="connsiteY3" fmla="*/ 711200 h 755590"/>
              <a:gd name="connsiteX4" fmla="*/ 1008742 w 1008742"/>
              <a:gd name="connsiteY4" fmla="*/ 50800 h 755590"/>
              <a:gd name="connsiteX5" fmla="*/ 435428 w 1008742"/>
              <a:gd name="connsiteY5" fmla="*/ 101599 h 755590"/>
              <a:gd name="connsiteX6" fmla="*/ 0 w 1008742"/>
              <a:gd name="connsiteY6" fmla="*/ 0 h 755590"/>
              <a:gd name="connsiteX0" fmla="*/ 0 w 1008742"/>
              <a:gd name="connsiteY0" fmla="*/ 0 h 796821"/>
              <a:gd name="connsiteX1" fmla="*/ 14514 w 1008742"/>
              <a:gd name="connsiteY1" fmla="*/ 377371 h 796821"/>
              <a:gd name="connsiteX2" fmla="*/ 399142 w 1008742"/>
              <a:gd name="connsiteY2" fmla="*/ 674914 h 796821"/>
              <a:gd name="connsiteX3" fmla="*/ 965200 w 1008742"/>
              <a:gd name="connsiteY3" fmla="*/ 762000 h 796821"/>
              <a:gd name="connsiteX4" fmla="*/ 1008742 w 1008742"/>
              <a:gd name="connsiteY4" fmla="*/ 50800 h 796821"/>
              <a:gd name="connsiteX5" fmla="*/ 435428 w 1008742"/>
              <a:gd name="connsiteY5" fmla="*/ 101599 h 796821"/>
              <a:gd name="connsiteX6" fmla="*/ 0 w 1008742"/>
              <a:gd name="connsiteY6" fmla="*/ 0 h 796821"/>
              <a:gd name="connsiteX0" fmla="*/ 0 w 965200"/>
              <a:gd name="connsiteY0" fmla="*/ 0 h 796821"/>
              <a:gd name="connsiteX1" fmla="*/ 14514 w 965200"/>
              <a:gd name="connsiteY1" fmla="*/ 377371 h 796821"/>
              <a:gd name="connsiteX2" fmla="*/ 399142 w 965200"/>
              <a:gd name="connsiteY2" fmla="*/ 674914 h 796821"/>
              <a:gd name="connsiteX3" fmla="*/ 965200 w 965200"/>
              <a:gd name="connsiteY3" fmla="*/ 762000 h 796821"/>
              <a:gd name="connsiteX4" fmla="*/ 907142 w 965200"/>
              <a:gd name="connsiteY4" fmla="*/ 108857 h 796821"/>
              <a:gd name="connsiteX5" fmla="*/ 435428 w 965200"/>
              <a:gd name="connsiteY5" fmla="*/ 101599 h 796821"/>
              <a:gd name="connsiteX6" fmla="*/ 0 w 965200"/>
              <a:gd name="connsiteY6" fmla="*/ 0 h 796821"/>
              <a:gd name="connsiteX0" fmla="*/ 0 w 907142"/>
              <a:gd name="connsiteY0" fmla="*/ 0 h 803023"/>
              <a:gd name="connsiteX1" fmla="*/ 14514 w 907142"/>
              <a:gd name="connsiteY1" fmla="*/ 377371 h 803023"/>
              <a:gd name="connsiteX2" fmla="*/ 399142 w 907142"/>
              <a:gd name="connsiteY2" fmla="*/ 674914 h 803023"/>
              <a:gd name="connsiteX3" fmla="*/ 899885 w 907142"/>
              <a:gd name="connsiteY3" fmla="*/ 769258 h 803023"/>
              <a:gd name="connsiteX4" fmla="*/ 907142 w 907142"/>
              <a:gd name="connsiteY4" fmla="*/ 108857 h 803023"/>
              <a:gd name="connsiteX5" fmla="*/ 435428 w 907142"/>
              <a:gd name="connsiteY5" fmla="*/ 101599 h 803023"/>
              <a:gd name="connsiteX6" fmla="*/ 0 w 907142"/>
              <a:gd name="connsiteY6" fmla="*/ 0 h 80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142" h="803023">
                <a:moveTo>
                  <a:pt x="0" y="0"/>
                </a:moveTo>
                <a:lnTo>
                  <a:pt x="14514" y="377371"/>
                </a:lnTo>
                <a:cubicBezTo>
                  <a:pt x="79828" y="471714"/>
                  <a:pt x="251580" y="609600"/>
                  <a:pt x="399142" y="674914"/>
                </a:cubicBezTo>
                <a:cubicBezTo>
                  <a:pt x="546704" y="740228"/>
                  <a:pt x="828523" y="862391"/>
                  <a:pt x="899885" y="769258"/>
                </a:cubicBezTo>
                <a:lnTo>
                  <a:pt x="907142" y="108857"/>
                </a:lnTo>
                <a:lnTo>
                  <a:pt x="435428" y="10159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 CPS (hybrid systems)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44" y="3429001"/>
            <a:ext cx="181365" cy="85567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822709" y="2240046"/>
            <a:ext cx="217623" cy="74806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Controller may be event-triggered, where it detects the level of a certain physical quantity, and based on that changes mode of operation</a:t>
                </a:r>
              </a:p>
              <a:p>
                <a:r>
                  <a:rPr lang="en-US" sz="2000" dirty="0"/>
                  <a:t>An event firing between consecutive time steps could take the PWA system in a different mode!</a:t>
                </a:r>
              </a:p>
              <a:p>
                <a:r>
                  <a:rPr lang="en-US" sz="2000" dirty="0"/>
                  <a:t>We need to account for what may happen between time-steps</a:t>
                </a:r>
              </a:p>
              <a:p>
                <a:r>
                  <a:rPr lang="en-US" sz="2000" dirty="0"/>
                  <a:t>This is done by covering the reach-sets computed at times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by a shape that includes both</a:t>
                </a:r>
              </a:p>
              <a:p>
                <a:r>
                  <a:rPr lang="en-US" sz="2000" dirty="0"/>
                  <a:t>Lots of research done on which shape is the best, and different shapes have different tradeoffs</a:t>
                </a:r>
              </a:p>
              <a:p>
                <a:pPr lvl="1"/>
                <a:r>
                  <a:rPr lang="en-US" sz="2000" dirty="0"/>
                  <a:t>Ellipsoids, Zonotopes, Support Functions</a:t>
                </a:r>
              </a:p>
              <a:p>
                <a:pPr lvl="1"/>
                <a:r>
                  <a:rPr lang="en-US" sz="2000" dirty="0" err="1"/>
                  <a:t>SpaceEx</a:t>
                </a:r>
                <a:r>
                  <a:rPr lang="en-US" sz="2000" dirty="0"/>
                  <a:t> tool uses support functions, and is pretty accurate for reasonably sized PWA systems now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blipFill>
                <a:blip r:embed="rId6"/>
                <a:stretch>
                  <a:fillRect l="-311" t="-1403" b="-12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09C2F83-07C4-44A8-A3BD-B889A9D74A3B}"/>
              </a:ext>
            </a:extLst>
          </p:cNvPr>
          <p:cNvSpPr/>
          <p:nvPr/>
        </p:nvSpPr>
        <p:spPr>
          <a:xfrm>
            <a:off x="2008842" y="3189399"/>
            <a:ext cx="164332" cy="471840"/>
          </a:xfrm>
          <a:prstGeom prst="round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B602259-5E48-416F-98B6-0EBA30889788}"/>
              </a:ext>
            </a:extLst>
          </p:cNvPr>
          <p:cNvSpPr/>
          <p:nvPr/>
        </p:nvSpPr>
        <p:spPr>
          <a:xfrm>
            <a:off x="2017705" y="3696281"/>
            <a:ext cx="168953" cy="395513"/>
          </a:xfrm>
          <a:prstGeom prst="roundRect">
            <a:avLst/>
          </a:prstGeom>
          <a:solidFill>
            <a:srgbClr val="92D050"/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28EA8C7-7915-4A35-A0F9-D6F549C91B96}"/>
              </a:ext>
            </a:extLst>
          </p:cNvPr>
          <p:cNvSpPr/>
          <p:nvPr/>
        </p:nvSpPr>
        <p:spPr>
          <a:xfrm>
            <a:off x="2800116" y="3696897"/>
            <a:ext cx="217623" cy="74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15DA0AC-E013-4AFB-9DA1-7DC2A459DFB6}"/>
              </a:ext>
            </a:extLst>
          </p:cNvPr>
          <p:cNvSpPr/>
          <p:nvPr/>
        </p:nvSpPr>
        <p:spPr>
          <a:xfrm>
            <a:off x="2432525" y="2701711"/>
            <a:ext cx="178864" cy="1053196"/>
          </a:xfrm>
          <a:prstGeom prst="roundRect">
            <a:avLst/>
          </a:prstGeom>
          <a:solidFill>
            <a:srgbClr val="FFC9CA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B918A43-A35E-42B3-9D50-5DA75C32E854}"/>
              </a:ext>
            </a:extLst>
          </p:cNvPr>
          <p:cNvCxnSpPr/>
          <p:nvPr/>
        </p:nvCxnSpPr>
        <p:spPr>
          <a:xfrm flipH="1">
            <a:off x="2500122" y="3429000"/>
            <a:ext cx="744573" cy="544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9A0FF26-8233-4B25-97F4-AF643BA04E7C}"/>
              </a:ext>
            </a:extLst>
          </p:cNvPr>
          <p:cNvSpPr txBox="1"/>
          <p:nvPr/>
        </p:nvSpPr>
        <p:spPr>
          <a:xfrm>
            <a:off x="3029914" y="3018689"/>
            <a:ext cx="112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Wrong!</a:t>
            </a:r>
          </a:p>
        </p:txBody>
      </p:sp>
    </p:spTree>
    <p:extLst>
      <p:ext uri="{BB962C8B-B14F-4D97-AF65-F5344CB8AC3E}">
        <p14:creationId xmlns:p14="http://schemas.microsoft.com/office/powerpoint/2010/main" val="264814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6" grpId="0" animBg="1"/>
      <p:bldP spid="45" grpId="0" animBg="1"/>
      <p:bldP spid="12" grpId="0" animBg="1"/>
      <p:bldP spid="40" grpId="0" animBg="1"/>
      <p:bldP spid="42" grpId="0" animBg="1"/>
      <p:bldP spid="43" grpId="0" animBg="1"/>
      <p:bldP spid="6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597AF5-0DAD-4E95-A670-39612EB06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systems can be modeled as PWA!</a:t>
            </a:r>
          </a:p>
          <a:p>
            <a:r>
              <a:rPr lang="en-US" dirty="0"/>
              <a:t>Nonlinear systems: </a:t>
            </a:r>
          </a:p>
          <a:p>
            <a:pPr lvl="1"/>
            <a:r>
              <a:rPr lang="en-US" dirty="0"/>
              <a:t>Approach I: first PWA-</a:t>
            </a:r>
            <a:r>
              <a:rPr lang="en-US" dirty="0" err="1"/>
              <a:t>ize</a:t>
            </a:r>
            <a:r>
              <a:rPr lang="en-US" dirty="0"/>
              <a:t> the system, then do reachability. Drawback: Error encountered during PWA-</a:t>
            </a:r>
            <a:r>
              <a:rPr lang="en-US" dirty="0" err="1"/>
              <a:t>ization</a:t>
            </a:r>
            <a:r>
              <a:rPr lang="en-US" dirty="0"/>
              <a:t> accumulates</a:t>
            </a:r>
          </a:p>
          <a:p>
            <a:pPr lvl="1"/>
            <a:r>
              <a:rPr lang="en-US" dirty="0"/>
              <a:t>Approach 2: use more interesting models such as Taylor models (based on Taylor series representations): used in tool Flow*</a:t>
            </a:r>
          </a:p>
          <a:p>
            <a:pPr lvl="1"/>
            <a:r>
              <a:rPr lang="en-US" dirty="0"/>
              <a:t>Approach 3: solve the problem using a powerful nonlinear SMT solver: used in tool </a:t>
            </a:r>
            <a:r>
              <a:rPr lang="en-US" dirty="0" err="1"/>
              <a:t>dReach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D690AA-2A6E-4509-AD6C-2F82D5FF6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nonlinear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D5C76-0DA7-48F3-BBE1-4B2F2327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59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83359-BFAA-4BE3-A128-E2FF91A87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Also known as simulation-guided reachability analysis</a:t>
            </a:r>
          </a:p>
          <a:p>
            <a:r>
              <a:rPr lang="en-US" sz="2400" dirty="0"/>
              <a:t>Main idea: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Sample some initial states, perform simulations starting from these states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Use “continuity”-like arguments to bloat the trajectories in a sound manner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cover initial state space, go to step 4, if not go back to step 1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do not intersect unsafe set, conclude system is safe. If bloated trajectories intersect unsafe set, try to refine bloated trajectories to check if there is a true counterexample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78AD84-9A4C-4242-96C9-821AFED7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under and over-approximations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549D4-56AA-4ECE-89E4-124D2544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498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2430A1-2EAA-47A1-866A-D087D624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Simlulation</a:t>
            </a:r>
            <a:r>
              <a:rPr lang="en-US" dirty="0"/>
              <a:t>-guided reachability depiction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ECEAD-E431-4CF9-8188-1DA58E48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D66A2E-4F60-40A2-AA01-E7D2E5F9C55D}"/>
              </a:ext>
            </a:extLst>
          </p:cNvPr>
          <p:cNvSpPr/>
          <p:nvPr/>
        </p:nvSpPr>
        <p:spPr>
          <a:xfrm>
            <a:off x="6381455" y="3794318"/>
            <a:ext cx="1603148" cy="685821"/>
          </a:xfrm>
          <a:prstGeom prst="ellipse">
            <a:avLst/>
          </a:prstGeom>
          <a:solidFill>
            <a:srgbClr val="FFB8A7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Unsafe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535E37-89B7-4B29-A321-0EF57CA656E9}"/>
              </a:ext>
            </a:extLst>
          </p:cNvPr>
          <p:cNvSpPr/>
          <p:nvPr/>
        </p:nvSpPr>
        <p:spPr>
          <a:xfrm>
            <a:off x="1340112" y="2367107"/>
            <a:ext cx="1591731" cy="157219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orthographicFront">
              <a:rot lat="0" lon="20399994" rev="0"/>
            </a:camera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D47949-0493-4FD3-8FF6-707DAEDF0486}"/>
              </a:ext>
            </a:extLst>
          </p:cNvPr>
          <p:cNvSpPr/>
          <p:nvPr/>
        </p:nvSpPr>
        <p:spPr>
          <a:xfrm>
            <a:off x="1718871" y="3435296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3CA445-0D0F-4FBA-BBBA-AB43584F7DF1}"/>
              </a:ext>
            </a:extLst>
          </p:cNvPr>
          <p:cNvSpPr/>
          <p:nvPr/>
        </p:nvSpPr>
        <p:spPr>
          <a:xfrm>
            <a:off x="1455391" y="291869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D9B6C7-2DE0-4A2E-BF2F-49EACF0790B8}"/>
              </a:ext>
            </a:extLst>
          </p:cNvPr>
          <p:cNvGrpSpPr/>
          <p:nvPr/>
        </p:nvGrpSpPr>
        <p:grpSpPr>
          <a:xfrm>
            <a:off x="2135730" y="2252207"/>
            <a:ext cx="4949962" cy="856332"/>
            <a:chOff x="1638300" y="2185703"/>
            <a:chExt cx="4949962" cy="856332"/>
          </a:xfrm>
        </p:grpSpPr>
        <p:sp>
          <p:nvSpPr>
            <p:cNvPr id="10" name="Flowchart: Direct Access Storage 9">
              <a:extLst>
                <a:ext uri="{FF2B5EF4-FFF2-40B4-BE49-F238E27FC236}">
                  <a16:creationId xmlns:a16="http://schemas.microsoft.com/office/drawing/2014/main" id="{B4979F37-521F-4394-9456-8208C7EA26FF}"/>
                </a:ext>
              </a:extLst>
            </p:cNvPr>
            <p:cNvSpPr/>
            <p:nvPr/>
          </p:nvSpPr>
          <p:spPr>
            <a:xfrm>
              <a:off x="1638300" y="2476500"/>
              <a:ext cx="1718982" cy="40850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049A071C-61CE-47FE-81EC-90B9406BE309}"/>
                </a:ext>
              </a:extLst>
            </p:cNvPr>
            <p:cNvSpPr/>
            <p:nvPr/>
          </p:nvSpPr>
          <p:spPr>
            <a:xfrm rot="20351685">
              <a:off x="2772915" y="2214493"/>
              <a:ext cx="1676400" cy="47507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8446B516-820F-4851-BCA4-FA8E8D950FCB}"/>
                </a:ext>
              </a:extLst>
            </p:cNvPr>
            <p:cNvSpPr/>
            <p:nvPr/>
          </p:nvSpPr>
          <p:spPr>
            <a:xfrm rot="1298004">
              <a:off x="3856881" y="2185703"/>
              <a:ext cx="1676400" cy="675960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Direct Access Storage 12">
              <a:extLst>
                <a:ext uri="{FF2B5EF4-FFF2-40B4-BE49-F238E27FC236}">
                  <a16:creationId xmlns:a16="http://schemas.microsoft.com/office/drawing/2014/main" id="{AFFEE1FE-DD98-49AE-8342-46FF937A75F9}"/>
                </a:ext>
              </a:extLst>
            </p:cNvPr>
            <p:cNvSpPr/>
            <p:nvPr/>
          </p:nvSpPr>
          <p:spPr>
            <a:xfrm rot="21254325">
              <a:off x="4911862" y="2259129"/>
              <a:ext cx="1676400" cy="782906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E7346D-F600-48A9-98CF-D7F38D56D65B}"/>
              </a:ext>
            </a:extLst>
          </p:cNvPr>
          <p:cNvGrpSpPr/>
          <p:nvPr/>
        </p:nvGrpSpPr>
        <p:grpSpPr>
          <a:xfrm rot="1654039" flipV="1">
            <a:off x="1843651" y="2905250"/>
            <a:ext cx="4710368" cy="1869141"/>
            <a:chOff x="2336427" y="4038600"/>
            <a:chExt cx="4710368" cy="1869141"/>
          </a:xfrm>
        </p:grpSpPr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DE1B8E3-694C-4A33-8B03-46E2196B98F7}"/>
                </a:ext>
              </a:extLst>
            </p:cNvPr>
            <p:cNvSpPr/>
            <p:nvPr/>
          </p:nvSpPr>
          <p:spPr>
            <a:xfrm>
              <a:off x="2535891" y="4038600"/>
              <a:ext cx="4114800" cy="1869141"/>
            </a:xfrm>
            <a:custGeom>
              <a:avLst/>
              <a:gdLst>
                <a:gd name="connsiteX0" fmla="*/ 0 w 4114800"/>
                <a:gd name="connsiteY0" fmla="*/ 0 h 1869141"/>
                <a:gd name="connsiteX1" fmla="*/ 1102658 w 4114800"/>
                <a:gd name="connsiteY1" fmla="*/ 430305 h 1869141"/>
                <a:gd name="connsiteX2" fmla="*/ 1922929 w 4114800"/>
                <a:gd name="connsiteY2" fmla="*/ 1237129 h 1869141"/>
                <a:gd name="connsiteX3" fmla="*/ 3186953 w 4114800"/>
                <a:gd name="connsiteY3" fmla="*/ 1102658 h 1869141"/>
                <a:gd name="connsiteX4" fmla="*/ 4114800 w 4114800"/>
                <a:gd name="connsiteY4" fmla="*/ 1869141 h 186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00" h="1869141">
                  <a:moveTo>
                    <a:pt x="0" y="0"/>
                  </a:moveTo>
                  <a:cubicBezTo>
                    <a:pt x="391085" y="112058"/>
                    <a:pt x="782170" y="224117"/>
                    <a:pt x="1102658" y="430305"/>
                  </a:cubicBezTo>
                  <a:cubicBezTo>
                    <a:pt x="1423146" y="636493"/>
                    <a:pt x="1575547" y="1125070"/>
                    <a:pt x="1922929" y="1237129"/>
                  </a:cubicBezTo>
                  <a:cubicBezTo>
                    <a:pt x="2270312" y="1349188"/>
                    <a:pt x="2821641" y="997323"/>
                    <a:pt x="3186953" y="1102658"/>
                  </a:cubicBezTo>
                  <a:cubicBezTo>
                    <a:pt x="3552265" y="1207993"/>
                    <a:pt x="3833532" y="1538567"/>
                    <a:pt x="4114800" y="1869141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CDF84C-B9CC-43B6-8B2C-12356242D583}"/>
                </a:ext>
              </a:extLst>
            </p:cNvPr>
            <p:cNvGrpSpPr/>
            <p:nvPr/>
          </p:nvGrpSpPr>
          <p:grpSpPr>
            <a:xfrm>
              <a:off x="2336427" y="4118980"/>
              <a:ext cx="4710368" cy="1767536"/>
              <a:chOff x="1237534" y="3627527"/>
              <a:chExt cx="4710368" cy="1767536"/>
            </a:xfrm>
          </p:grpSpPr>
          <p:sp>
            <p:nvSpPr>
              <p:cNvPr id="17" name="Flowchart: Direct Access Storage 16">
                <a:extLst>
                  <a:ext uri="{FF2B5EF4-FFF2-40B4-BE49-F238E27FC236}">
                    <a16:creationId xmlns:a16="http://schemas.microsoft.com/office/drawing/2014/main" id="{68F087CB-5F0A-45D9-B60A-7D435C8A21DE}"/>
                  </a:ext>
                </a:extLst>
              </p:cNvPr>
              <p:cNvSpPr/>
              <p:nvPr/>
            </p:nvSpPr>
            <p:spPr>
              <a:xfrm rot="12069459" flipH="1">
                <a:off x="1237534" y="3627527"/>
                <a:ext cx="1718982" cy="40850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Flowchart: Direct Access Storage 17">
                <a:extLst>
                  <a:ext uri="{FF2B5EF4-FFF2-40B4-BE49-F238E27FC236}">
                    <a16:creationId xmlns:a16="http://schemas.microsoft.com/office/drawing/2014/main" id="{6583783F-88C6-488C-98C8-EACBF32658B9}"/>
                  </a:ext>
                </a:extLst>
              </p:cNvPr>
              <p:cNvSpPr/>
              <p:nvPr/>
            </p:nvSpPr>
            <p:spPr>
              <a:xfrm rot="13317774" flipH="1">
                <a:off x="2185530" y="4166809"/>
                <a:ext cx="1676400" cy="47507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Flowchart: Direct Access Storage 18">
                <a:extLst>
                  <a:ext uri="{FF2B5EF4-FFF2-40B4-BE49-F238E27FC236}">
                    <a16:creationId xmlns:a16="http://schemas.microsoft.com/office/drawing/2014/main" id="{42227923-6FD7-4E99-AA7E-E0D25DFCDAB3}"/>
                  </a:ext>
                </a:extLst>
              </p:cNvPr>
              <p:cNvSpPr/>
              <p:nvPr/>
            </p:nvSpPr>
            <p:spPr>
              <a:xfrm rot="10771455" flipH="1">
                <a:off x="3222289" y="4390784"/>
                <a:ext cx="1676400" cy="675960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Flowchart: Direct Access Storage 19">
                <a:extLst>
                  <a:ext uri="{FF2B5EF4-FFF2-40B4-BE49-F238E27FC236}">
                    <a16:creationId xmlns:a16="http://schemas.microsoft.com/office/drawing/2014/main" id="{719FDA4F-F976-4F18-BB78-53C6B5C2B06A}"/>
                  </a:ext>
                </a:extLst>
              </p:cNvPr>
              <p:cNvSpPr/>
              <p:nvPr/>
            </p:nvSpPr>
            <p:spPr>
              <a:xfrm rot="12415134" flipH="1">
                <a:off x="4271502" y="4612157"/>
                <a:ext cx="1676400" cy="782906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82A9A491-C90A-41C0-8F70-5509526C806B}"/>
              </a:ext>
            </a:extLst>
          </p:cNvPr>
          <p:cNvSpPr/>
          <p:nvPr/>
        </p:nvSpPr>
        <p:spPr>
          <a:xfrm>
            <a:off x="1830930" y="35657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2554628-7940-4333-9732-C47B0C14E4D7}"/>
              </a:ext>
            </a:extLst>
          </p:cNvPr>
          <p:cNvSpPr/>
          <p:nvPr/>
        </p:nvSpPr>
        <p:spPr>
          <a:xfrm>
            <a:off x="2129006" y="2543004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3" name="Freeform 41">
            <a:extLst>
              <a:ext uri="{FF2B5EF4-FFF2-40B4-BE49-F238E27FC236}">
                <a16:creationId xmlns:a16="http://schemas.microsoft.com/office/drawing/2014/main" id="{7B25A521-4ED1-4A28-8993-D7BA0121D891}"/>
              </a:ext>
            </a:extLst>
          </p:cNvPr>
          <p:cNvSpPr/>
          <p:nvPr/>
        </p:nvSpPr>
        <p:spPr>
          <a:xfrm>
            <a:off x="2395706" y="2250753"/>
            <a:ext cx="4437530" cy="667946"/>
          </a:xfrm>
          <a:custGeom>
            <a:avLst/>
            <a:gdLst>
              <a:gd name="connsiteX0" fmla="*/ 0 w 4437530"/>
              <a:gd name="connsiteY0" fmla="*/ 472304 h 667946"/>
              <a:gd name="connsiteX1" fmla="*/ 1143000 w 4437530"/>
              <a:gd name="connsiteY1" fmla="*/ 472304 h 667946"/>
              <a:gd name="connsiteX2" fmla="*/ 2232212 w 4437530"/>
              <a:gd name="connsiteY2" fmla="*/ 1657 h 667946"/>
              <a:gd name="connsiteX3" fmla="*/ 3186953 w 4437530"/>
              <a:gd name="connsiteY3" fmla="*/ 660562 h 667946"/>
              <a:gd name="connsiteX4" fmla="*/ 4437530 w 4437530"/>
              <a:gd name="connsiteY4" fmla="*/ 297492 h 66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7530" h="667946">
                <a:moveTo>
                  <a:pt x="0" y="472304"/>
                </a:moveTo>
                <a:cubicBezTo>
                  <a:pt x="385482" y="511524"/>
                  <a:pt x="770965" y="550745"/>
                  <a:pt x="1143000" y="472304"/>
                </a:cubicBezTo>
                <a:cubicBezTo>
                  <a:pt x="1515035" y="393863"/>
                  <a:pt x="1891553" y="-29719"/>
                  <a:pt x="2232212" y="1657"/>
                </a:cubicBezTo>
                <a:cubicBezTo>
                  <a:pt x="2572871" y="33033"/>
                  <a:pt x="2819400" y="611256"/>
                  <a:pt x="3186953" y="660562"/>
                </a:cubicBezTo>
                <a:cubicBezTo>
                  <a:pt x="3554506" y="709868"/>
                  <a:pt x="3996018" y="503680"/>
                  <a:pt x="4437530" y="297492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B10976-1B43-4BCE-A4EF-4390C1444134}"/>
              </a:ext>
            </a:extLst>
          </p:cNvPr>
          <p:cNvSpPr/>
          <p:nvPr/>
        </p:nvSpPr>
        <p:spPr>
          <a:xfrm>
            <a:off x="2288130" y="26513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164A33-8844-4EF0-9BFB-21D5FF5E0906}"/>
              </a:ext>
            </a:extLst>
          </p:cNvPr>
          <p:cNvSpPr txBox="1"/>
          <p:nvPr/>
        </p:nvSpPr>
        <p:spPr>
          <a:xfrm>
            <a:off x="1568714" y="1649394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Initial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22221-D668-4C90-8BC6-0FF9A1D5786F}"/>
              </a:ext>
            </a:extLst>
          </p:cNvPr>
          <p:cNvSpPr txBox="1"/>
          <p:nvPr/>
        </p:nvSpPr>
        <p:spPr>
          <a:xfrm>
            <a:off x="6368007" y="1649394"/>
            <a:ext cx="323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Simulation Trace up to time 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B502FA-66D0-4B0F-A06E-2D6E98A7E9E5}"/>
              </a:ext>
            </a:extLst>
          </p:cNvPr>
          <p:cNvSpPr txBox="1"/>
          <p:nvPr/>
        </p:nvSpPr>
        <p:spPr>
          <a:xfrm>
            <a:off x="7414459" y="2988290"/>
            <a:ext cx="1579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Reach-Tube up to time T</a:t>
            </a:r>
          </a:p>
        </p:txBody>
      </p:sp>
      <p:sp>
        <p:nvSpPr>
          <p:cNvPr id="28" name="Freeform 53">
            <a:extLst>
              <a:ext uri="{FF2B5EF4-FFF2-40B4-BE49-F238E27FC236}">
                <a16:creationId xmlns:a16="http://schemas.microsoft.com/office/drawing/2014/main" id="{52909F4D-377F-4940-BDC1-9BC7E7192670}"/>
              </a:ext>
            </a:extLst>
          </p:cNvPr>
          <p:cNvSpPr/>
          <p:nvPr/>
        </p:nvSpPr>
        <p:spPr>
          <a:xfrm>
            <a:off x="1344313" y="1966997"/>
            <a:ext cx="311805" cy="546685"/>
          </a:xfrm>
          <a:custGeom>
            <a:avLst/>
            <a:gdLst>
              <a:gd name="connsiteX0" fmla="*/ 190782 w 311805"/>
              <a:gd name="connsiteY0" fmla="*/ 0 h 234378"/>
              <a:gd name="connsiteX1" fmla="*/ 2523 w 311805"/>
              <a:gd name="connsiteY1" fmla="*/ 67235 h 234378"/>
              <a:gd name="connsiteX2" fmla="*/ 311805 w 311805"/>
              <a:gd name="connsiteY2" fmla="*/ 228600 h 23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805" h="234378">
                <a:moveTo>
                  <a:pt x="190782" y="0"/>
                </a:moveTo>
                <a:cubicBezTo>
                  <a:pt x="86567" y="14567"/>
                  <a:pt x="-17648" y="29135"/>
                  <a:pt x="2523" y="67235"/>
                </a:cubicBezTo>
                <a:cubicBezTo>
                  <a:pt x="22693" y="105335"/>
                  <a:pt x="271464" y="266700"/>
                  <a:pt x="311805" y="228600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A9DE26-D88B-49A6-93C2-371EF5E23A18}"/>
              </a:ext>
            </a:extLst>
          </p:cNvPr>
          <p:cNvCxnSpPr>
            <a:stCxn id="26" idx="1"/>
          </p:cNvCxnSpPr>
          <p:nvPr/>
        </p:nvCxnSpPr>
        <p:spPr>
          <a:xfrm>
            <a:off x="6368007" y="1849449"/>
            <a:ext cx="0" cy="878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AF196B-5880-4FE4-8A7C-30522D711B6F}"/>
              </a:ext>
            </a:extLst>
          </p:cNvPr>
          <p:cNvCxnSpPr>
            <a:stCxn id="26" idx="1"/>
          </p:cNvCxnSpPr>
          <p:nvPr/>
        </p:nvCxnSpPr>
        <p:spPr>
          <a:xfrm flipH="1">
            <a:off x="5785120" y="1849449"/>
            <a:ext cx="582887" cy="22776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2B43FD-A724-4825-AAA2-0407674BEF82}"/>
              </a:ext>
            </a:extLst>
          </p:cNvPr>
          <p:cNvCxnSpPr/>
          <p:nvPr/>
        </p:nvCxnSpPr>
        <p:spPr>
          <a:xfrm flipH="1" flipV="1">
            <a:off x="6479130" y="3130496"/>
            <a:ext cx="935329" cy="82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5873C4-8436-45E9-BFB0-CCEA7D64AA8E}"/>
              </a:ext>
            </a:extLst>
          </p:cNvPr>
          <p:cNvCxnSpPr/>
          <p:nvPr/>
        </p:nvCxnSpPr>
        <p:spPr>
          <a:xfrm flipH="1">
            <a:off x="6627697" y="3435296"/>
            <a:ext cx="786763" cy="359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10520E1-181F-41AA-B6D2-670058A2FAC4}"/>
              </a:ext>
            </a:extLst>
          </p:cNvPr>
          <p:cNvSpPr/>
          <p:nvPr/>
        </p:nvSpPr>
        <p:spPr>
          <a:xfrm>
            <a:off x="2064013" y="299130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2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EF1189C-D9F0-4803-8CC9-DF778B8F44A4}"/>
              </a:ext>
            </a:extLst>
          </p:cNvPr>
          <p:cNvSpPr/>
          <p:nvPr/>
        </p:nvSpPr>
        <p:spPr>
          <a:xfrm>
            <a:off x="6693110" y="1163049"/>
            <a:ext cx="3854907" cy="3493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8709E2-A4AF-41F8-8352-971DE58D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Reachable states of a modified switch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12924-7917-47D6-AE08-B54F88E0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D26AB-E41D-43A4-A043-F69D7B83B260}"/>
              </a:ext>
            </a:extLst>
          </p:cNvPr>
          <p:cNvGrpSpPr/>
          <p:nvPr/>
        </p:nvGrpSpPr>
        <p:grpSpPr>
          <a:xfrm>
            <a:off x="830634" y="2020285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97425B3-B535-4A5B-B0FE-FF4A80C48BC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7960A4-F5F1-4D23-8753-9932013A9C42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4B387BBD-9DAF-401E-A469-EB2EA895CEF6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2D66D6BC-4496-4F8D-9779-672E6F5C4A51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559D7178-5B53-4BE8-9F05-751BF8B3D1D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3ED0DF-A0EE-4D5B-A93F-33FDBCC02267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CB7277B1-50F1-4226-B3FB-52F01F58649A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B88D72-7E85-4C99-AFD1-94A3E8051BB3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2"/>
                  <a:stretch>
                    <a:fillRect l="-1980" t="-3125" r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033B3AC-E902-4FE7-A3DC-3BF9A99D832B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4"/>
                  <a:stretch>
                    <a:fillRect l="-1840" t="-3125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4EE57956-38BE-4C39-983C-3A3208071204}"/>
              </a:ext>
            </a:extLst>
          </p:cNvPr>
          <p:cNvSpPr/>
          <p:nvPr/>
        </p:nvSpPr>
        <p:spPr>
          <a:xfrm>
            <a:off x="6875327" y="1655858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B152B0-BF23-41E1-B8C2-E4EDB0303E51}"/>
              </a:ext>
            </a:extLst>
          </p:cNvPr>
          <p:cNvSpPr/>
          <p:nvPr/>
        </p:nvSpPr>
        <p:spPr>
          <a:xfrm>
            <a:off x="6875327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79D780-C476-48F3-BDF4-7A78BAB1CB3C}"/>
              </a:ext>
            </a:extLst>
          </p:cNvPr>
          <p:cNvSpPr/>
          <p:nvPr/>
        </p:nvSpPr>
        <p:spPr>
          <a:xfrm>
            <a:off x="9113458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A740C1-A496-435D-A785-32460D1FC177}"/>
              </a:ext>
            </a:extLst>
          </p:cNvPr>
          <p:cNvSpPr/>
          <p:nvPr/>
        </p:nvSpPr>
        <p:spPr>
          <a:xfrm>
            <a:off x="9113457" y="3968263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1630E7-B129-4140-ABA5-EEEC81C8E855}"/>
              </a:ext>
            </a:extLst>
          </p:cNvPr>
          <p:cNvCxnSpPr>
            <a:cxnSpLocks/>
          </p:cNvCxnSpPr>
          <p:nvPr/>
        </p:nvCxnSpPr>
        <p:spPr>
          <a:xfrm>
            <a:off x="7609437" y="2297284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B73FEA-27F5-4C12-86B8-351EE43B8D17}"/>
              </a:ext>
            </a:extLst>
          </p:cNvPr>
          <p:cNvCxnSpPr>
            <a:cxnSpLocks/>
            <a:stCxn id="20" idx="1"/>
            <a:endCxn id="18" idx="5"/>
          </p:cNvCxnSpPr>
          <p:nvPr/>
        </p:nvCxnSpPr>
        <p:spPr>
          <a:xfrm flipH="1" flipV="1">
            <a:off x="7839461" y="2183477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A57227-97A1-4004-BB44-D2FAEF793E71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9669660" y="3485274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18CEE48-47A3-4FA1-A869-4DBE39F31637}"/>
              </a:ext>
            </a:extLst>
          </p:cNvPr>
          <p:cNvSpPr/>
          <p:nvPr/>
        </p:nvSpPr>
        <p:spPr>
          <a:xfrm>
            <a:off x="10583294" y="165872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80D29BD-0F43-401A-B7EC-10647947554F}"/>
              </a:ext>
            </a:extLst>
          </p:cNvPr>
          <p:cNvSpPr/>
          <p:nvPr/>
        </p:nvSpPr>
        <p:spPr>
          <a:xfrm>
            <a:off x="6693111" y="47935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28DAA6-FB9C-4144-9BDF-7A702DC98D2D}"/>
              </a:ext>
            </a:extLst>
          </p:cNvPr>
          <p:cNvCxnSpPr>
            <a:cxnSpLocks/>
            <a:stCxn id="25" idx="2"/>
            <a:endCxn id="18" idx="6"/>
          </p:cNvCxnSpPr>
          <p:nvPr/>
        </p:nvCxnSpPr>
        <p:spPr>
          <a:xfrm flipH="1">
            <a:off x="8004880" y="1949412"/>
            <a:ext cx="2578414" cy="1551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2E6008A-861B-4987-9291-F48AA7D42B12}"/>
              </a:ext>
            </a:extLst>
          </p:cNvPr>
          <p:cNvSpPr/>
          <p:nvPr/>
        </p:nvSpPr>
        <p:spPr>
          <a:xfrm>
            <a:off x="8539707" y="480495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17A8D4-F101-47F9-BB01-D898CB2DE09F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>
            <a:off x="8132527" y="5084205"/>
            <a:ext cx="407180" cy="11437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8D7FBEB-3F3E-4170-967A-73118CB30D02}"/>
              </a:ext>
            </a:extLst>
          </p:cNvPr>
          <p:cNvSpPr/>
          <p:nvPr/>
        </p:nvSpPr>
        <p:spPr>
          <a:xfrm rot="21379915">
            <a:off x="7001080" y="5342998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FBA5232-2679-434F-BAE8-B9D0E5FF4B59}"/>
              </a:ext>
            </a:extLst>
          </p:cNvPr>
          <p:cNvSpPr/>
          <p:nvPr/>
        </p:nvSpPr>
        <p:spPr>
          <a:xfrm rot="10280978">
            <a:off x="7102746" y="1252432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219540-F311-4199-83EE-4B5BB1C868FE}"/>
              </a:ext>
            </a:extLst>
          </p:cNvPr>
          <p:cNvCxnSpPr>
            <a:cxnSpLocks/>
            <a:stCxn id="21" idx="2"/>
            <a:endCxn id="18" idx="5"/>
          </p:cNvCxnSpPr>
          <p:nvPr/>
        </p:nvCxnSpPr>
        <p:spPr>
          <a:xfrm flipH="1" flipV="1">
            <a:off x="7839461" y="2183477"/>
            <a:ext cx="1273996" cy="209385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37B849-ACCF-4CC9-9F57-EC2BC063CBAD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8004880" y="3176202"/>
            <a:ext cx="110857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69FA912-B168-48DF-B948-FCA005AFDC2F}"/>
              </a:ext>
            </a:extLst>
          </p:cNvPr>
          <p:cNvCxnSpPr>
            <a:cxnSpLocks/>
          </p:cNvCxnSpPr>
          <p:nvPr/>
        </p:nvCxnSpPr>
        <p:spPr>
          <a:xfrm flipV="1">
            <a:off x="7300420" y="2252931"/>
            <a:ext cx="0" cy="590917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7D4270D-0539-4F36-B0B5-67D57E4B19E2}"/>
              </a:ext>
            </a:extLst>
          </p:cNvPr>
          <p:cNvSpPr txBox="1"/>
          <p:nvPr/>
        </p:nvSpPr>
        <p:spPr>
          <a:xfrm>
            <a:off x="6728150" y="3928435"/>
            <a:ext cx="211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Reachable states and transitions</a:t>
            </a:r>
          </a:p>
        </p:txBody>
      </p:sp>
    </p:spTree>
    <p:extLst>
      <p:ext uri="{BB962C8B-B14F-4D97-AF65-F5344CB8AC3E}">
        <p14:creationId xmlns:p14="http://schemas.microsoft.com/office/powerpoint/2010/main" val="26673396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Main idea: Solutions of ODEs are “sensitive” to their initial conditions</a:t>
                </a:r>
              </a:p>
              <a:p>
                <a:r>
                  <a:rPr lang="en-US" dirty="0"/>
                  <a:t>Such sensitivity gives an estimate on how far two trajectories can go if they start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apart</a:t>
                </a:r>
              </a:p>
              <a:p>
                <a:r>
                  <a:rPr lang="en-US" dirty="0"/>
                  <a:t>A key notion is a discrepancy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bounds how far trajectories can grow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Obtaining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shows trajectories remain bounded within some reasonable factor of the distance between their initial conditions is very useful</a:t>
                </a:r>
              </a:p>
              <a:p>
                <a:pPr lvl="1"/>
                <a:r>
                  <a:rPr lang="en-US" dirty="0"/>
                  <a:t>We only simulate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and we know how all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will behave!</a:t>
                </a:r>
              </a:p>
              <a:p>
                <a:pPr>
                  <a:tabLst>
                    <a:tab pos="6740525" algn="l"/>
                  </a:tabLst>
                </a:pPr>
                <a:r>
                  <a:rPr lang="en-US" dirty="0"/>
                  <a:t>Technique implemented in tool C2E2, </a:t>
                </a:r>
                <a:r>
                  <a:rPr lang="en-US" dirty="0" err="1"/>
                  <a:t>DryVR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244"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3FBCC2-E687-4E6E-B9E6-A9FF33BA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sauce: how to bloat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C9E8C-473A-4FF8-9B35-E02C5EC01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880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01BA47-D4B1-4895-8EFC-757EAD900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2754" y="2936631"/>
            <a:ext cx="4466492" cy="589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Probabilistic Verification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12D20-EA79-4063-A6C9-38F64F62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AC764-1BB2-4DBE-B8C8-B549B5400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118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153AB-30DA-4947-8BAC-5B9A6EA2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2B86A-ABFE-4CE4-8B77-D515B7C7B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E73230-1DFD-469B-BAD4-96D2F3C7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PCTL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F5C6488-750D-4A70-AF3E-E065BA864A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2563" y="997622"/>
              <a:ext cx="11739399" cy="268166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75861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377767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1858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Syntax of PCTL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State formulas: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1870900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∷=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 ¬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|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sz="2400" b="0" i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: nonempty</a:t>
                          </a:r>
                          <a:r>
                            <a:rPr lang="en-US" sz="2400" b="0" i="0" baseline="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interval </a:t>
                          </a:r>
                          <a:r>
                            <a:rPr lang="en-US" sz="2400" b="0" i="0" baseline="0" dirty="0">
                              <a:latin typeface="+mn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⊆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4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𝐴𝑃</m:t>
                              </m:r>
                            </m:oMath>
                          </a14:m>
                          <a:endParaRPr lang="en-US" sz="24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Path formulas: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∷=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0" smtClean="0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1143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ℕ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F5C6488-750D-4A70-AF3E-E065BA864A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8482817"/>
                  </p:ext>
                </p:extLst>
              </p:nvPr>
            </p:nvGraphicFramePr>
            <p:xfrm>
              <a:off x="342563" y="997622"/>
              <a:ext cx="11739399" cy="268166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75861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377767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1858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Syntax of PCTL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State formulas: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2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18709002"/>
                      </a:ext>
                    </a:extLst>
                  </a:tr>
                  <a:tr h="5480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04444" r="-323297" b="-19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3387" t="-204444" r="-137258" b="-19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6322" t="-204444" b="-19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Path formulas: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8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5257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18605" r="-323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3387" t="-418605" r="-137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6322" t="-4186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C4309C20-953C-41E3-BF5F-C2A65758D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300" y="4835047"/>
            <a:ext cx="11739400" cy="60995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PCTL formulas are state formulas, path formulas used to define how to build a PCTL formula</a:t>
            </a:r>
          </a:p>
        </p:txBody>
      </p:sp>
    </p:spTree>
    <p:extLst>
      <p:ext uri="{BB962C8B-B14F-4D97-AF65-F5344CB8AC3E}">
        <p14:creationId xmlns:p14="http://schemas.microsoft.com/office/powerpoint/2010/main" val="10214613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E3F3465-896D-46B5-9C88-874C576F1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≤0.1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𝑔𝑜𝑎𝑙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: probability of eventually reaching the goal is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[0,0.1]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𝑣𝑎𝑙𝑢𝑒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𝑣𝑎𝑙𝑢𝑒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=2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∧⋯∧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𝑣𝑎𝑙𝑢𝑒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=6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Probability of possible outcomes for a fair die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≥0.9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𝑜𝑏𝑠𝑡𝑎𝑐𝑙𝑒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≤5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𝑠𝑎𝑓𝑒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Probability of reaching a state from where you </a:t>
                </a:r>
                <a:r>
                  <a:rPr lang="en-US" i="1" dirty="0"/>
                  <a:t>almost surely </a:t>
                </a:r>
                <a:r>
                  <a:rPr lang="en-US" dirty="0"/>
                  <a:t>are safe within 5 steps where you do not run into an obstacle is greater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Almost surely safe does not mean always safe!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E3F3465-896D-46B5-9C88-874C576F1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42F18D-1DD0-4FE0-82B1-42D75243B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D3ADB-5BE3-4651-9FB6-7F2F99B4F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F42678-4362-4DFD-96C6-2380809DF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PCTL formulas</a:t>
            </a:r>
          </a:p>
        </p:txBody>
      </p:sp>
    </p:spTree>
    <p:extLst>
      <p:ext uri="{BB962C8B-B14F-4D97-AF65-F5344CB8AC3E}">
        <p14:creationId xmlns:p14="http://schemas.microsoft.com/office/powerpoint/2010/main" val="42508116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E16BE6-D558-4F7B-AF40-858C26A4B1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&lt;∞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 that in PCTL, you cannot negate path formulas (syntax does not allow)!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But,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Here,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the negation of the comparison operator. E.g.,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  &gt;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E16BE6-D558-4F7B-AF40-858C26A4B1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906733-9DF4-4868-ABBD-CAEEB9B3B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4F58E-78C2-4ED0-914B-D5A077C1D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B59AAB-BC5F-4111-8777-A9F8C9EE8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PCTL equivalences</a:t>
            </a:r>
          </a:p>
        </p:txBody>
      </p:sp>
    </p:spTree>
    <p:extLst>
      <p:ext uri="{BB962C8B-B14F-4D97-AF65-F5344CB8AC3E}">
        <p14:creationId xmlns:p14="http://schemas.microsoft.com/office/powerpoint/2010/main" val="5394497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A0DE36F-3405-49EA-8EF2-9665FF9549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 can be thought of as a probabilistic analogue of CTL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However,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≢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en-US" b="1" dirty="0" smtClean="0"/>
                      <m:t>AF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A0DE36F-3405-49EA-8EF2-9665FF9549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880A09-D68D-4576-87A8-70CCC473B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A1494-5018-411E-96DE-076887F20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79DD43-2289-435E-99DE-3B1159BA7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PCTL vs. CTL</a:t>
            </a:r>
          </a:p>
        </p:txBody>
      </p:sp>
    </p:spTree>
    <p:extLst>
      <p:ext uri="{BB962C8B-B14F-4D97-AF65-F5344CB8AC3E}">
        <p14:creationId xmlns:p14="http://schemas.microsoft.com/office/powerpoint/2010/main" val="11191762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E6C5E9D-8420-4B2D-A866-9F68E2F791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Quantitative model checking: </a:t>
                </a:r>
              </a:p>
              <a:p>
                <a:pPr lvl="1"/>
                <a:r>
                  <a:rPr lang="en-US" dirty="0"/>
                  <a:t>Compute the probability bound of the outer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 operator which holds over given LTS</a:t>
                </a:r>
              </a:p>
              <a:p>
                <a:endParaRPr lang="en-US" dirty="0"/>
              </a:p>
              <a:p>
                <a:r>
                  <a:rPr lang="en-US" dirty="0"/>
                  <a:t>Qualitative model checking</a:t>
                </a:r>
              </a:p>
              <a:p>
                <a:pPr lvl="1"/>
                <a:r>
                  <a:rPr lang="en-US" dirty="0"/>
                  <a:t>Check if under the given bound the formula is true</a:t>
                </a:r>
              </a:p>
              <a:p>
                <a:pPr lvl="1"/>
                <a:r>
                  <a:rPr lang="en-US" dirty="0"/>
                  <a:t>Can be solved by qualitative model checking: compute the actual bound and then compare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E6C5E9D-8420-4B2D-A866-9F68E2F791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A3D5E7-534D-4F9C-9C07-8FF6E59D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B7B97-B51B-48C9-97CF-54557048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E912F0-2C31-4E16-B360-61FF47106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vs. Qualitative model checking</a:t>
            </a:r>
          </a:p>
        </p:txBody>
      </p:sp>
    </p:spTree>
    <p:extLst>
      <p:ext uri="{BB962C8B-B14F-4D97-AF65-F5344CB8AC3E}">
        <p14:creationId xmlns:p14="http://schemas.microsoft.com/office/powerpoint/2010/main" val="10966724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DFDE0A-06EB-4842-B4CB-4AEDE0568F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Overall algorithm similar to model checking CTL</a:t>
                </a:r>
              </a:p>
              <a:p>
                <a:r>
                  <a:rPr lang="en-US" dirty="0"/>
                  <a:t>Given DTMC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dirty="0"/>
                  <a:t> = Probability of satisfying the path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in the set of paths starting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DFDE0A-06EB-4842-B4CB-4AEDE0568F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824" b="-1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DA6A3-C253-464E-8093-49F943250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91440-32F7-4620-A429-5086E771F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563038-B364-428B-B495-E594F6581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 PCTL</a:t>
            </a:r>
          </a:p>
        </p:txBody>
      </p:sp>
    </p:spTree>
    <p:extLst>
      <p:ext uri="{BB962C8B-B14F-4D97-AF65-F5344CB8AC3E}">
        <p14:creationId xmlns:p14="http://schemas.microsoft.com/office/powerpoint/2010/main" val="6626135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83F67B7-FE66-41C2-AA00-835F145B5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>
                    <a:latin typeface="Cambria Math" panose="02040503050406030204" pitchFamily="18" charset="0"/>
                  </a:rPr>
                  <a:t>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b="0" dirty="0">
                    <a:latin typeface="Cambria Math" panose="02040503050406030204" pitchFamily="18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, we need to compute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𝑆𝑎𝑡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bar>
                  </m:oMath>
                </a14:m>
                <a:r>
                  <a:rPr lang="en-US" dirty="0"/>
                  <a:t> represent the state-indexed vector, where: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ba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𝑆𝑎𝑡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0   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𝐗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</m:ba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1" i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83F67B7-FE66-41C2-AA00-835F145B5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2D452A-7B44-44BB-B7BE-F8552E3FA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E6933-EB0B-4C32-B073-57B83DFAD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3B50CFEA-2873-4F76-8E10-93ACFCA2A3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3B50CFEA-2873-4F76-8E10-93ACFCA2A3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9059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B219522-FA09-4DA0-AFBF-5AAEF7C1C3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2"/>
                <a:ext cx="11699087" cy="4104558"/>
              </a:xfrm>
            </p:spPr>
            <p:txBody>
              <a:bodyPr/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𝑆𝑎𝑡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or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𝑆𝑎𝑡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¬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∧¬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𝑃𝑟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𝐔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Ψ</m:t>
                                      </m:r>
                                    </m:e>
                                  </m:d>
                                </m:e>
                              </m:nary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bar>
                      <m:bar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B219522-FA09-4DA0-AFBF-5AAEF7C1C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2"/>
                <a:ext cx="11699087" cy="4104558"/>
              </a:xfrm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4E74EF-7537-4663-8C65-C3539C900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C7F97-BB9A-4705-B182-0209A59F8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C6582C73-995C-4AB4-B443-4F4E558398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C6582C73-995C-4AB4-B443-4F4E558398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010" t="-125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634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900135"/>
                <a:ext cx="11699087" cy="378390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Desirable behavior of a TS:</a:t>
                </a:r>
              </a:p>
              <a:p>
                <a:pPr lvl="1"/>
                <a:r>
                  <a:rPr lang="en-US" sz="2400" dirty="0"/>
                  <a:t>Defined in terms of acceptable (finite or infinite) sequences of states</a:t>
                </a:r>
              </a:p>
              <a:p>
                <a:pPr lvl="1"/>
                <a:r>
                  <a:rPr lang="en-US" sz="2400" dirty="0"/>
                  <a:t>If all </a:t>
                </a:r>
                <a:r>
                  <a:rPr lang="en-US" sz="2400" b="1" i="1" dirty="0"/>
                  <a:t>unacceptable </a:t>
                </a:r>
                <a:r>
                  <a:rPr lang="en-US" sz="2400" dirty="0"/>
                  <a:t>sequences of a TS are finite in length, then the property encoding </a:t>
                </a:r>
                <a:r>
                  <a:rPr lang="en-US" sz="2400" b="1" i="1" dirty="0"/>
                  <a:t>acceptable </a:t>
                </a:r>
                <a:r>
                  <a:rPr lang="en-US" sz="2400" dirty="0"/>
                  <a:t>behavior is called a </a:t>
                </a:r>
                <a:r>
                  <a:rPr lang="en-US" sz="2400" b="1" i="1" dirty="0"/>
                  <a:t>safety </a:t>
                </a:r>
                <a:r>
                  <a:rPr lang="en-US" sz="2400" dirty="0"/>
                  <a:t>property</a:t>
                </a:r>
              </a:p>
              <a:p>
                <a:r>
                  <a:rPr lang="en-US" sz="2400" dirty="0"/>
                  <a:t>Safety property can be specified by partitioning the states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 into a safe/unsafe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Any finite sequence that ends in 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 is a witness to undesirable behavior, or if all (infinite) sequences starting from an initial state never include a state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, then the TS is safe.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900135"/>
                <a:ext cx="11699087" cy="3783905"/>
              </a:xfrm>
              <a:blipFill>
                <a:blip r:embed="rId2"/>
                <a:stretch>
                  <a:fillRect l="-625" t="-2742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42EAF82-8305-410E-98E5-34D91E91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Desirable behaviors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2C6A0-2D14-4DA3-98FE-86886182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396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334154E-59B6-499A-8C48-D34AC5FD47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𝑆𝑎𝑡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or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𝑆𝑎𝑡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¬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∧¬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𝑃𝑟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𝐔</m:t>
                                      </m:r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Ψ</m:t>
                                      </m:r>
                                    </m:e>
                                  </m:d>
                                </m:e>
                              </m:nary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 that this is a system of linear equations, where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</m:oMath>
                </a14:m>
                <a:r>
                  <a:rPr lang="en-US" dirty="0"/>
                  <a:t> is a variable</a:t>
                </a:r>
              </a:p>
              <a:p>
                <a:endParaRPr lang="en-US" dirty="0"/>
              </a:p>
              <a:p>
                <a:r>
                  <a:rPr lang="en-US" dirty="0"/>
                  <a:t>We can solve this using standard methods to compute the probability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334154E-59B6-499A-8C48-D34AC5FD47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A0946E-368E-482D-8666-4FFF9C68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E3B97-84A1-4A87-832B-E4DB2D8F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9A4DCB03-9038-4156-859A-6AE12963420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&lt;∞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9A4DCB03-9038-4156-859A-6AE1296342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03"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95637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3ED2A7A-8AEB-7F5C-04D7-D4380BF7FE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2202179"/>
                <a:ext cx="11699087" cy="3849439"/>
              </a:xfrm>
            </p:spPr>
            <p:txBody>
              <a:bodyPr/>
              <a:lstStyle/>
              <a:p>
                <a:r>
                  <a:rPr lang="en-US" dirty="0"/>
                  <a:t>Qualitative Verification: Given Markov Chain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and a PCTL formula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some given constant,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Quantitative Verification: Given Markov Chain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and a PCTL formula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unknown,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is true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3ED2A7A-8AEB-7F5C-04D7-D4380BF7FE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2202179"/>
                <a:ext cx="11699087" cy="3849439"/>
              </a:xfrm>
              <a:blipFill>
                <a:blip r:embed="rId2"/>
                <a:stretch>
                  <a:fillRect l="-625" t="-2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A4B3C27-6B7A-978C-7AD0-0774C8A4B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problems in Probabilistic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F5845-426C-F148-35E8-F24B50568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895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21B8CD-F864-4CAA-B414-E5712DB96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E04FC-52DF-430E-8151-7B8C2D06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92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9B65B9A-5692-4A2B-8F1E-BF5F10116F15}"/>
              </a:ext>
            </a:extLst>
          </p:cNvPr>
          <p:cNvGrpSpPr/>
          <p:nvPr/>
        </p:nvGrpSpPr>
        <p:grpSpPr>
          <a:xfrm>
            <a:off x="5152929" y="1810461"/>
            <a:ext cx="7039071" cy="3986553"/>
            <a:chOff x="679386" y="1598616"/>
            <a:chExt cx="6984124" cy="398655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77E69E-65B3-42B3-9EE2-42964E0C0116}"/>
                </a:ext>
              </a:extLst>
            </p:cNvPr>
            <p:cNvSpPr txBox="1"/>
            <p:nvPr/>
          </p:nvSpPr>
          <p:spPr>
            <a:xfrm>
              <a:off x="2116331" y="5123504"/>
              <a:ext cx="57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F777FE-6948-4FD1-B7C6-A1FAD63D27A2}"/>
                </a:ext>
              </a:extLst>
            </p:cNvPr>
            <p:cNvSpPr txBox="1"/>
            <p:nvPr/>
          </p:nvSpPr>
          <p:spPr>
            <a:xfrm>
              <a:off x="4716748" y="503019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5C3B920-0AD0-49C6-B82D-FE468D091F27}"/>
                </a:ext>
              </a:extLst>
            </p:cNvPr>
            <p:cNvSpPr/>
            <p:nvPr/>
          </p:nvSpPr>
          <p:spPr>
            <a:xfrm>
              <a:off x="1423851" y="2397325"/>
              <a:ext cx="1972491" cy="7788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Accelerate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CC0F15-28FD-44EA-96D5-D6855DA34831}"/>
                </a:ext>
              </a:extLst>
            </p:cNvPr>
            <p:cNvSpPr/>
            <p:nvPr/>
          </p:nvSpPr>
          <p:spPr>
            <a:xfrm>
              <a:off x="4841966" y="2397325"/>
              <a:ext cx="1972491" cy="7788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Constant Speed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39DEC02-2EC7-474C-B06E-9CBD34AE09AD}"/>
                </a:ext>
              </a:extLst>
            </p:cNvPr>
            <p:cNvSpPr/>
            <p:nvPr/>
          </p:nvSpPr>
          <p:spPr>
            <a:xfrm>
              <a:off x="1423850" y="3974862"/>
              <a:ext cx="1972491" cy="7788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Idling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8EBBB7-975D-4DF7-97FE-BC10FF1F5635}"/>
                </a:ext>
              </a:extLst>
            </p:cNvPr>
            <p:cNvSpPr/>
            <p:nvPr/>
          </p:nvSpPr>
          <p:spPr>
            <a:xfrm>
              <a:off x="4841966" y="3974862"/>
              <a:ext cx="1972491" cy="7788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Brake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07450CD-46D3-40D2-8F59-E170809EB762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3396342" y="2786739"/>
              <a:ext cx="144562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FF12551-2DD1-404B-AC4A-CAA6BA2EE35D}"/>
                </a:ext>
              </a:extLst>
            </p:cNvPr>
            <p:cNvCxnSpPr>
              <a:cxnSpLocks/>
              <a:stCxn id="9" idx="6"/>
              <a:endCxn id="12" idx="1"/>
            </p:cNvCxnSpPr>
            <p:nvPr/>
          </p:nvCxnSpPr>
          <p:spPr>
            <a:xfrm>
              <a:off x="3396342" y="2786739"/>
              <a:ext cx="1734489" cy="13021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2D15FEE-B0EE-407D-88C7-EDD48EA141B2}"/>
                </a:ext>
              </a:extLst>
            </p:cNvPr>
            <p:cNvCxnSpPr>
              <a:cxnSpLocks/>
              <a:stCxn id="10" idx="4"/>
              <a:endCxn id="12" idx="0"/>
            </p:cNvCxnSpPr>
            <p:nvPr/>
          </p:nvCxnSpPr>
          <p:spPr>
            <a:xfrm>
              <a:off x="5828212" y="3176153"/>
              <a:ext cx="0" cy="7987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D6722F-3917-4B96-A03A-3B669322F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176153"/>
              <a:ext cx="0" cy="7987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9EE049D-3122-4619-8683-AD5B9464B923}"/>
                </a:ext>
              </a:extLst>
            </p:cNvPr>
            <p:cNvCxnSpPr>
              <a:cxnSpLocks/>
              <a:stCxn id="12" idx="2"/>
              <a:endCxn id="11" idx="6"/>
            </p:cNvCxnSpPr>
            <p:nvPr/>
          </p:nvCxnSpPr>
          <p:spPr>
            <a:xfrm flipH="1">
              <a:off x="3396341" y="4364276"/>
              <a:ext cx="144562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E69F1B0-2E21-4101-A31A-45001D0819AC}"/>
                </a:ext>
              </a:extLst>
            </p:cNvPr>
            <p:cNvCxnSpPr>
              <a:cxnSpLocks/>
              <a:stCxn id="11" idx="0"/>
              <a:endCxn id="9" idx="4"/>
            </p:cNvCxnSpPr>
            <p:nvPr/>
          </p:nvCxnSpPr>
          <p:spPr>
            <a:xfrm flipV="1">
              <a:off x="2410096" y="3176153"/>
              <a:ext cx="1" cy="7987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F2DD06E-EB05-44E0-B0E2-7CEC2808ADEC}"/>
                </a:ext>
              </a:extLst>
            </p:cNvPr>
            <p:cNvSpPr/>
            <p:nvPr/>
          </p:nvSpPr>
          <p:spPr>
            <a:xfrm>
              <a:off x="6643007" y="2227824"/>
              <a:ext cx="557354" cy="604586"/>
            </a:xfrm>
            <a:custGeom>
              <a:avLst/>
              <a:gdLst>
                <a:gd name="connsiteX0" fmla="*/ 171450 w 400191"/>
                <a:gd name="connsiteY0" fmla="*/ 446754 h 468666"/>
                <a:gd name="connsiteX1" fmla="*/ 400050 w 400191"/>
                <a:gd name="connsiteY1" fmla="*/ 418179 h 468666"/>
                <a:gd name="connsiteX2" fmla="*/ 142875 w 400191"/>
                <a:gd name="connsiteY2" fmla="*/ 3842 h 468666"/>
                <a:gd name="connsiteX3" fmla="*/ 0 w 400191"/>
                <a:gd name="connsiteY3" fmla="*/ 246729 h 46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91" h="468666">
                  <a:moveTo>
                    <a:pt x="171450" y="446754"/>
                  </a:moveTo>
                  <a:cubicBezTo>
                    <a:pt x="288131" y="469376"/>
                    <a:pt x="404813" y="491998"/>
                    <a:pt x="400050" y="418179"/>
                  </a:cubicBezTo>
                  <a:cubicBezTo>
                    <a:pt x="395287" y="344360"/>
                    <a:pt x="209550" y="32417"/>
                    <a:pt x="142875" y="3842"/>
                  </a:cubicBezTo>
                  <a:cubicBezTo>
                    <a:pt x="76200" y="-24733"/>
                    <a:pt x="38100" y="110998"/>
                    <a:pt x="0" y="246729"/>
                  </a:cubicBezTo>
                </a:path>
              </a:pathLst>
            </a:cu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2E67106-E5E3-4A4C-862F-EA7A35475B2C}"/>
                </a:ext>
              </a:extLst>
            </p:cNvPr>
            <p:cNvSpPr/>
            <p:nvPr/>
          </p:nvSpPr>
          <p:spPr>
            <a:xfrm rot="5619972">
              <a:off x="6602190" y="4385003"/>
              <a:ext cx="557354" cy="604586"/>
            </a:xfrm>
            <a:custGeom>
              <a:avLst/>
              <a:gdLst>
                <a:gd name="connsiteX0" fmla="*/ 171450 w 400191"/>
                <a:gd name="connsiteY0" fmla="*/ 446754 h 468666"/>
                <a:gd name="connsiteX1" fmla="*/ 400050 w 400191"/>
                <a:gd name="connsiteY1" fmla="*/ 418179 h 468666"/>
                <a:gd name="connsiteX2" fmla="*/ 142875 w 400191"/>
                <a:gd name="connsiteY2" fmla="*/ 3842 h 468666"/>
                <a:gd name="connsiteX3" fmla="*/ 0 w 400191"/>
                <a:gd name="connsiteY3" fmla="*/ 246729 h 46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91" h="468666">
                  <a:moveTo>
                    <a:pt x="171450" y="446754"/>
                  </a:moveTo>
                  <a:cubicBezTo>
                    <a:pt x="288131" y="469376"/>
                    <a:pt x="404813" y="491998"/>
                    <a:pt x="400050" y="418179"/>
                  </a:cubicBezTo>
                  <a:cubicBezTo>
                    <a:pt x="395287" y="344360"/>
                    <a:pt x="209550" y="32417"/>
                    <a:pt x="142875" y="3842"/>
                  </a:cubicBezTo>
                  <a:cubicBezTo>
                    <a:pt x="76200" y="-24733"/>
                    <a:pt x="38100" y="110998"/>
                    <a:pt x="0" y="246729"/>
                  </a:cubicBezTo>
                </a:path>
              </a:pathLst>
            </a:cu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8FF1ABB-7FDC-4000-8BC1-1DFE601AFCC2}"/>
                </a:ext>
              </a:extLst>
            </p:cNvPr>
            <p:cNvSpPr/>
            <p:nvPr/>
          </p:nvSpPr>
          <p:spPr>
            <a:xfrm rot="7308126">
              <a:off x="2131419" y="4682439"/>
              <a:ext cx="557354" cy="604586"/>
            </a:xfrm>
            <a:custGeom>
              <a:avLst/>
              <a:gdLst>
                <a:gd name="connsiteX0" fmla="*/ 171450 w 400191"/>
                <a:gd name="connsiteY0" fmla="*/ 446754 h 468666"/>
                <a:gd name="connsiteX1" fmla="*/ 400050 w 400191"/>
                <a:gd name="connsiteY1" fmla="*/ 418179 h 468666"/>
                <a:gd name="connsiteX2" fmla="*/ 142875 w 400191"/>
                <a:gd name="connsiteY2" fmla="*/ 3842 h 468666"/>
                <a:gd name="connsiteX3" fmla="*/ 0 w 400191"/>
                <a:gd name="connsiteY3" fmla="*/ 246729 h 46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91" h="468666">
                  <a:moveTo>
                    <a:pt x="171450" y="446754"/>
                  </a:moveTo>
                  <a:cubicBezTo>
                    <a:pt x="288131" y="469376"/>
                    <a:pt x="404813" y="491998"/>
                    <a:pt x="400050" y="418179"/>
                  </a:cubicBezTo>
                  <a:cubicBezTo>
                    <a:pt x="395287" y="344360"/>
                    <a:pt x="209550" y="32417"/>
                    <a:pt x="142875" y="3842"/>
                  </a:cubicBezTo>
                  <a:cubicBezTo>
                    <a:pt x="76200" y="-24733"/>
                    <a:pt x="38100" y="110998"/>
                    <a:pt x="0" y="246729"/>
                  </a:cubicBezTo>
                </a:path>
              </a:pathLst>
            </a:cu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FF8CC2B-2BA8-4EC9-89C2-83523FFB9642}"/>
                </a:ext>
              </a:extLst>
            </p:cNvPr>
            <p:cNvSpPr/>
            <p:nvPr/>
          </p:nvSpPr>
          <p:spPr>
            <a:xfrm rot="18334946">
              <a:off x="2123951" y="1883845"/>
              <a:ext cx="557354" cy="604586"/>
            </a:xfrm>
            <a:custGeom>
              <a:avLst/>
              <a:gdLst>
                <a:gd name="connsiteX0" fmla="*/ 171450 w 400191"/>
                <a:gd name="connsiteY0" fmla="*/ 446754 h 468666"/>
                <a:gd name="connsiteX1" fmla="*/ 400050 w 400191"/>
                <a:gd name="connsiteY1" fmla="*/ 418179 h 468666"/>
                <a:gd name="connsiteX2" fmla="*/ 142875 w 400191"/>
                <a:gd name="connsiteY2" fmla="*/ 3842 h 468666"/>
                <a:gd name="connsiteX3" fmla="*/ 0 w 400191"/>
                <a:gd name="connsiteY3" fmla="*/ 246729 h 46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91" h="468666">
                  <a:moveTo>
                    <a:pt x="171450" y="446754"/>
                  </a:moveTo>
                  <a:cubicBezTo>
                    <a:pt x="288131" y="469376"/>
                    <a:pt x="404813" y="491998"/>
                    <a:pt x="400050" y="418179"/>
                  </a:cubicBezTo>
                  <a:cubicBezTo>
                    <a:pt x="395287" y="344360"/>
                    <a:pt x="209550" y="32417"/>
                    <a:pt x="142875" y="3842"/>
                  </a:cubicBezTo>
                  <a:cubicBezTo>
                    <a:pt x="76200" y="-24733"/>
                    <a:pt x="38100" y="110998"/>
                    <a:pt x="0" y="246729"/>
                  </a:cubicBezTo>
                </a:path>
              </a:pathLst>
            </a:cu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2648324-EF24-4A56-AFCB-DDC211E417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43264" y="2971800"/>
              <a:ext cx="1651703" cy="125968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AFA131-57F1-4CB5-ADC0-4EF573D950AD}"/>
                </a:ext>
              </a:extLst>
            </p:cNvPr>
            <p:cNvSpPr txBox="1"/>
            <p:nvPr/>
          </p:nvSpPr>
          <p:spPr>
            <a:xfrm>
              <a:off x="3974805" y="2705394"/>
              <a:ext cx="57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3DCFB6-4BC4-4F57-98B3-FCE6EAB3309E}"/>
                </a:ext>
              </a:extLst>
            </p:cNvPr>
            <p:cNvSpPr txBox="1"/>
            <p:nvPr/>
          </p:nvSpPr>
          <p:spPr>
            <a:xfrm>
              <a:off x="4270729" y="3087658"/>
              <a:ext cx="57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F44F12-9168-40C4-B3C5-DF6E3A2B4848}"/>
                </a:ext>
              </a:extLst>
            </p:cNvPr>
            <p:cNvSpPr txBox="1"/>
            <p:nvPr/>
          </p:nvSpPr>
          <p:spPr>
            <a:xfrm>
              <a:off x="2123798" y="1598616"/>
              <a:ext cx="57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0.3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77A4D35-5872-4388-B832-3A98A73F1C7E}"/>
                </a:ext>
              </a:extLst>
            </p:cNvPr>
            <p:cNvSpPr txBox="1"/>
            <p:nvPr/>
          </p:nvSpPr>
          <p:spPr>
            <a:xfrm>
              <a:off x="2431173" y="3318490"/>
              <a:ext cx="57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0.8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7545B69-7D0A-4A72-B4A6-9C6DD086FB8C}"/>
                </a:ext>
              </a:extLst>
            </p:cNvPr>
            <p:cNvSpPr txBox="1"/>
            <p:nvPr/>
          </p:nvSpPr>
          <p:spPr>
            <a:xfrm>
              <a:off x="6935426" y="4689595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0.05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317BE69-5DC7-4FBD-BE4D-B931B6F16F89}"/>
                </a:ext>
              </a:extLst>
            </p:cNvPr>
            <p:cNvSpPr txBox="1"/>
            <p:nvPr/>
          </p:nvSpPr>
          <p:spPr>
            <a:xfrm>
              <a:off x="6086373" y="3387461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0.05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C03C62-0B26-4424-B4D3-853D184FB940}"/>
                </a:ext>
              </a:extLst>
            </p:cNvPr>
            <p:cNvSpPr txBox="1"/>
            <p:nvPr/>
          </p:nvSpPr>
          <p:spPr>
            <a:xfrm>
              <a:off x="3793474" y="4344295"/>
              <a:ext cx="57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66609C-02FA-40A6-A8F7-5F860863CF50}"/>
                </a:ext>
              </a:extLst>
            </p:cNvPr>
            <p:cNvSpPr txBox="1"/>
            <p:nvPr/>
          </p:nvSpPr>
          <p:spPr>
            <a:xfrm>
              <a:off x="3437408" y="3467705"/>
              <a:ext cx="57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58E97A-6852-4B96-92B2-0AFF2CE0C7A4}"/>
                </a:ext>
              </a:extLst>
            </p:cNvPr>
            <p:cNvSpPr txBox="1"/>
            <p:nvPr/>
          </p:nvSpPr>
          <p:spPr>
            <a:xfrm>
              <a:off x="5265247" y="3220442"/>
              <a:ext cx="57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339334-843D-43D5-9348-7D63652A300F}"/>
                </a:ext>
              </a:extLst>
            </p:cNvPr>
            <p:cNvSpPr txBox="1"/>
            <p:nvPr/>
          </p:nvSpPr>
          <p:spPr>
            <a:xfrm>
              <a:off x="7090917" y="2186138"/>
              <a:ext cx="57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FDE88A5-CE1C-40A3-B25C-6542D69B52E3}"/>
                    </a:ext>
                  </a:extLst>
                </p:cNvPr>
                <p:cNvSpPr txBox="1"/>
                <p:nvPr/>
              </p:nvSpPr>
              <p:spPr>
                <a:xfrm>
                  <a:off x="880297" y="2093784"/>
                  <a:ext cx="713430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sz="24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FDE88A5-CE1C-40A3-B25C-6542D69B52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297" y="2093784"/>
                  <a:ext cx="713430" cy="83099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F90E5AC-E909-4D43-A802-49CFAFB53AB4}"/>
                    </a:ext>
                  </a:extLst>
                </p:cNvPr>
                <p:cNvSpPr txBox="1"/>
                <p:nvPr/>
              </p:nvSpPr>
              <p:spPr>
                <a:xfrm>
                  <a:off x="679386" y="4113462"/>
                  <a:ext cx="68989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F90E5AC-E909-4D43-A802-49CFAFB53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386" y="4113462"/>
                  <a:ext cx="689891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B61C382-3455-4182-8BFF-4701127C3337}"/>
                    </a:ext>
                  </a:extLst>
                </p:cNvPr>
                <p:cNvSpPr txBox="1"/>
                <p:nvPr/>
              </p:nvSpPr>
              <p:spPr>
                <a:xfrm>
                  <a:off x="5548994" y="1891371"/>
                  <a:ext cx="71711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B61C382-3455-4182-8BFF-4701127C33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8994" y="1891371"/>
                  <a:ext cx="71711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81E813-C2AC-4DC8-AF94-F2A4F27C46EE}"/>
                    </a:ext>
                  </a:extLst>
                </p:cNvPr>
                <p:cNvSpPr txBox="1"/>
                <p:nvPr/>
              </p:nvSpPr>
              <p:spPr>
                <a:xfrm>
                  <a:off x="5590558" y="4729282"/>
                  <a:ext cx="91733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81E813-C2AC-4DC8-AF94-F2A4F27C46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0558" y="4729282"/>
                  <a:ext cx="917331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D3B1AD6-7E05-4852-99B1-62676C1BFDBD}"/>
                </a:ext>
              </a:extLst>
            </p:cNvPr>
            <p:cNvCxnSpPr/>
            <p:nvPr/>
          </p:nvCxnSpPr>
          <p:spPr>
            <a:xfrm>
              <a:off x="1509576" y="1829448"/>
              <a:ext cx="376374" cy="5875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4BD2374-6A54-4D86-B019-33EB4451E53C}"/>
                </a:ext>
              </a:extLst>
            </p:cNvPr>
            <p:cNvCxnSpPr/>
            <p:nvPr/>
          </p:nvCxnSpPr>
          <p:spPr>
            <a:xfrm>
              <a:off x="1275526" y="3541231"/>
              <a:ext cx="376374" cy="5875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0436C96-FC54-48BF-985B-2525DBF1E7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1000" y="4753691"/>
              <a:ext cx="424616" cy="4459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364514E-A4B7-4DA3-A7D3-B98DBB41B63B}"/>
                </a:ext>
              </a:extLst>
            </p:cNvPr>
            <p:cNvCxnSpPr/>
            <p:nvPr/>
          </p:nvCxnSpPr>
          <p:spPr>
            <a:xfrm>
              <a:off x="4974903" y="1838527"/>
              <a:ext cx="376374" cy="5875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757EAA3-ADC3-4872-AB21-399987BD7E62}"/>
                </a:ext>
              </a:extLst>
            </p:cNvPr>
            <p:cNvSpPr txBox="1"/>
            <p:nvPr/>
          </p:nvSpPr>
          <p:spPr>
            <a:xfrm>
              <a:off x="992799" y="309403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C0C196C-5941-4542-A118-FE4580B7C2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1763" y="2520334"/>
              <a:ext cx="1831410" cy="264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BD80C8D-0814-4C92-BD8B-A23122558702}"/>
                </a:ext>
              </a:extLst>
            </p:cNvPr>
            <p:cNvSpPr txBox="1"/>
            <p:nvPr/>
          </p:nvSpPr>
          <p:spPr>
            <a:xfrm>
              <a:off x="3844847" y="2144729"/>
              <a:ext cx="5725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1">
                <a:extLst>
                  <a:ext uri="{FF2B5EF4-FFF2-40B4-BE49-F238E27FC236}">
                    <a16:creationId xmlns:a16="http://schemas.microsoft.com/office/drawing/2014/main" id="{7AFB2237-784B-45AE-ADCF-1B33D48915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043" y="1209202"/>
                <a:ext cx="5042426" cy="43847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Qualitative: Does this formula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≥0.5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hold in state Brake?</a:t>
                </a:r>
              </a:p>
              <a:p>
                <a:r>
                  <a:rPr lang="en-US" sz="2400" dirty="0"/>
                  <a:t>Yes</a:t>
                </a:r>
              </a:p>
              <a:p>
                <a:r>
                  <a:rPr lang="en-US" sz="2400" dirty="0"/>
                  <a:t>Quantitative: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?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Compute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𝑃𝑟𝑜𝑏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, pick smallest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411480" lvl="1" indent="0">
                  <a:buNone/>
                </a:pPr>
                <a:r>
                  <a:rPr lang="en-US" sz="2400" dirty="0"/>
                  <a:t>    = 0.5 + 0.2 + 0.3*0.5 + 0.3*0.2</a:t>
                </a:r>
              </a:p>
              <a:p>
                <a:pPr marL="411480" lvl="1" indent="0">
                  <a:buNone/>
                </a:pPr>
                <a:r>
                  <a:rPr lang="en-US" sz="2400" dirty="0"/>
                  <a:t>    = 0.91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=0.91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I.e. with probability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0.91, driver checks cell phone within 2 steps</a:t>
                </a:r>
              </a:p>
            </p:txBody>
          </p:sp>
        </mc:Choice>
        <mc:Fallback xmlns="">
          <p:sp>
            <p:nvSpPr>
              <p:cNvPr id="49" name="Content Placeholder 1">
                <a:extLst>
                  <a:ext uri="{FF2B5EF4-FFF2-40B4-BE49-F238E27FC236}">
                    <a16:creationId xmlns:a16="http://schemas.microsoft.com/office/drawing/2014/main" id="{7AFB2237-784B-45AE-ADCF-1B33D4891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43" y="1209202"/>
                <a:ext cx="5042426" cy="4384773"/>
              </a:xfrm>
              <a:prstGeom prst="rect">
                <a:avLst/>
              </a:prstGeom>
              <a:blipFill>
                <a:blip r:embed="rId6"/>
                <a:stretch>
                  <a:fillRect l="-846" t="-2778" r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194338D4-9312-4DC8-8BB8-3DBFDC1FE954}"/>
              </a:ext>
            </a:extLst>
          </p:cNvPr>
          <p:cNvSpPr txBox="1"/>
          <p:nvPr/>
        </p:nvSpPr>
        <p:spPr>
          <a:xfrm>
            <a:off x="5684616" y="1832327"/>
            <a:ext cx="34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E003D9-1B25-49C7-85DF-51231A042718}"/>
              </a:ext>
            </a:extLst>
          </p:cNvPr>
          <p:cNvSpPr txBox="1"/>
          <p:nvPr/>
        </p:nvSpPr>
        <p:spPr>
          <a:xfrm>
            <a:off x="9162245" y="1831922"/>
            <a:ext cx="34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607C388-E3FA-49B4-BB9D-2937ED49405A}"/>
                  </a:ext>
                </a:extLst>
              </p:cNvPr>
              <p:cNvSpPr txBox="1"/>
              <p:nvPr/>
            </p:nvSpPr>
            <p:spPr>
              <a:xfrm>
                <a:off x="6779099" y="653316"/>
                <a:ext cx="3364896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: Checking cellphone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Feeling sleepy 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607C388-E3FA-49B4-BB9D-2937ED494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099" y="653316"/>
                <a:ext cx="3364896" cy="954107"/>
              </a:xfrm>
              <a:prstGeom prst="rect">
                <a:avLst/>
              </a:prstGeom>
              <a:blipFill>
                <a:blip r:embed="rId7"/>
                <a:stretch>
                  <a:fillRect t="-5732" r="-2355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443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A0DE36F-3405-49EA-8EF2-9665FF9549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 can be thought of as a probabilistic analogue of CTL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However,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≢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en-US" b="1" i="0" dirty="0" smtClean="0"/>
                      <m:t>AF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A0DE36F-3405-49EA-8EF2-9665FF9549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880A09-D68D-4576-87A8-70CCC473B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A1494-5018-411E-96DE-076887F20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79DD43-2289-435E-99DE-3B1159BA7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PCTL vs. CTL</a:t>
            </a:r>
          </a:p>
        </p:txBody>
      </p:sp>
    </p:spTree>
    <p:extLst>
      <p:ext uri="{BB962C8B-B14F-4D97-AF65-F5344CB8AC3E}">
        <p14:creationId xmlns:p14="http://schemas.microsoft.com/office/powerpoint/2010/main" val="34629982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D159515-6111-4061-ADE0-B966AB0797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2" y="1332703"/>
                <a:ext cx="7367004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Toss a coin repeatedly until “tails” is thrown</a:t>
                </a:r>
              </a:p>
              <a:p>
                <a:r>
                  <a:rPr lang="en-US" dirty="0"/>
                  <a:t>Is “tails” eventually thrown along all paths?</a:t>
                </a:r>
              </a:p>
              <a:p>
                <a:pPr lvl="1"/>
                <a:r>
                  <a:rPr lang="en-US" dirty="0"/>
                  <a:t>CTL: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𝐀𝐅</m:t>
                    </m:r>
                  </m:oMath>
                </a14:m>
                <a:r>
                  <a:rPr lang="en-US" dirty="0"/>
                  <a:t> tails</a:t>
                </a:r>
              </a:p>
              <a:p>
                <a:pPr lvl="1"/>
                <a:r>
                  <a:rPr lang="en-US" dirty="0"/>
                  <a:t>Result: false</a:t>
                </a:r>
              </a:p>
              <a:p>
                <a:pPr lvl="1"/>
                <a:r>
                  <a:rPr lang="en-US" dirty="0"/>
                  <a:t>Why?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the probability of eventually thrown “tails” equal to 1?</a:t>
                </a:r>
              </a:p>
              <a:p>
                <a:pPr lvl="1"/>
                <a:r>
                  <a:rPr lang="en-US" dirty="0"/>
                  <a:t>PCTL: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𝑡𝑎𝑖𝑙𝑠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Result</a:t>
                </a:r>
                <a:r>
                  <a:rPr lang="en-US" i="1" dirty="0"/>
                  <a:t>: true</a:t>
                </a:r>
              </a:p>
              <a:p>
                <a:pPr lvl="1"/>
                <a:r>
                  <a:rPr lang="en-US" dirty="0"/>
                  <a:t>Probability of path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 is zero!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D159515-6111-4061-ADE0-B966AB0797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2" y="1332703"/>
                <a:ext cx="7367004" cy="4351338"/>
              </a:xfrm>
              <a:blipFill>
                <a:blip r:embed="rId2"/>
                <a:stretch>
                  <a:fillRect l="-993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17295EB-4CBB-4681-AC16-2CBE106F0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vs. Nondeterministic verification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31C10-22F5-4F81-BD09-C6A5D73FD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64310DD-E1BA-4035-B9A0-F5AADBA79D45}"/>
                  </a:ext>
                </a:extLst>
              </p:cNvPr>
              <p:cNvSpPr/>
              <p:nvPr/>
            </p:nvSpPr>
            <p:spPr>
              <a:xfrm>
                <a:off x="8341609" y="2708809"/>
                <a:ext cx="968783" cy="890124"/>
              </a:xfrm>
              <a:prstGeom prst="ellipse">
                <a:avLst/>
              </a:prstGeom>
              <a:ln w="31750">
                <a:solidFill>
                  <a:srgbClr val="00B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64310DD-E1BA-4035-B9A0-F5AADBA79D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609" y="2708809"/>
                <a:ext cx="968783" cy="89012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17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D73396C-1AC5-4663-ABC7-CDDF7FCFB681}"/>
                  </a:ext>
                </a:extLst>
              </p:cNvPr>
              <p:cNvSpPr/>
              <p:nvPr/>
            </p:nvSpPr>
            <p:spPr>
              <a:xfrm>
                <a:off x="9867463" y="1533231"/>
                <a:ext cx="863586" cy="778828"/>
              </a:xfrm>
              <a:prstGeom prst="ellipse">
                <a:avLst/>
              </a:prstGeom>
              <a:ln w="31750">
                <a:solidFill>
                  <a:srgbClr val="00B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D73396C-1AC5-4663-ABC7-CDDF7FCFB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7463" y="1533231"/>
                <a:ext cx="863586" cy="77882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17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5D654F1-3432-403E-A9C9-BBADB2F7A0CF}"/>
                  </a:ext>
                </a:extLst>
              </p:cNvPr>
              <p:cNvSpPr/>
              <p:nvPr/>
            </p:nvSpPr>
            <p:spPr>
              <a:xfrm>
                <a:off x="9904140" y="3904882"/>
                <a:ext cx="968783" cy="890124"/>
              </a:xfrm>
              <a:prstGeom prst="ellipse">
                <a:avLst/>
              </a:prstGeom>
              <a:ln w="31750">
                <a:solidFill>
                  <a:srgbClr val="00B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5D654F1-3432-403E-A9C9-BBADB2F7A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140" y="3904882"/>
                <a:ext cx="968783" cy="89012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17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2CF0C6-A500-491F-92A0-C26D6CDBACE0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9168517" y="2198002"/>
            <a:ext cx="825415" cy="641163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222A96-3601-4180-9B47-71ABD3864AC8}"/>
              </a:ext>
            </a:extLst>
          </p:cNvPr>
          <p:cNvCxnSpPr>
            <a:cxnSpLocks/>
            <a:stCxn id="5" idx="5"/>
            <a:endCxn id="7" idx="1"/>
          </p:cNvCxnSpPr>
          <p:nvPr/>
        </p:nvCxnSpPr>
        <p:spPr>
          <a:xfrm>
            <a:off x="9168517" y="3468577"/>
            <a:ext cx="877498" cy="566661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EA94DA-7450-4CCF-9F93-45E492A9E0F3}"/>
              </a:ext>
            </a:extLst>
          </p:cNvPr>
          <p:cNvSpPr/>
          <p:nvPr/>
        </p:nvSpPr>
        <p:spPr>
          <a:xfrm>
            <a:off x="8820319" y="1861168"/>
            <a:ext cx="1027688" cy="825388"/>
          </a:xfrm>
          <a:custGeom>
            <a:avLst/>
            <a:gdLst>
              <a:gd name="connsiteX0" fmla="*/ 1027688 w 1027688"/>
              <a:gd name="connsiteY0" fmla="*/ 0 h 825388"/>
              <a:gd name="connsiteX1" fmla="*/ 315589 w 1027688"/>
              <a:gd name="connsiteY1" fmla="*/ 145657 h 825388"/>
              <a:gd name="connsiteX2" fmla="*/ 0 w 1027688"/>
              <a:gd name="connsiteY2" fmla="*/ 825388 h 8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7688" h="825388">
                <a:moveTo>
                  <a:pt x="1027688" y="0"/>
                </a:moveTo>
                <a:cubicBezTo>
                  <a:pt x="757279" y="4046"/>
                  <a:pt x="486870" y="8092"/>
                  <a:pt x="315589" y="145657"/>
                </a:cubicBezTo>
                <a:cubicBezTo>
                  <a:pt x="144308" y="283222"/>
                  <a:pt x="72154" y="554305"/>
                  <a:pt x="0" y="825388"/>
                </a:cubicBezTo>
              </a:path>
            </a:pathLst>
          </a:custGeom>
          <a:ln w="254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A023399-4E06-455C-8022-A86B6F1DD24D}"/>
              </a:ext>
            </a:extLst>
          </p:cNvPr>
          <p:cNvSpPr/>
          <p:nvPr/>
        </p:nvSpPr>
        <p:spPr>
          <a:xfrm flipV="1">
            <a:off x="10603106" y="3575509"/>
            <a:ext cx="689472" cy="658384"/>
          </a:xfrm>
          <a:custGeom>
            <a:avLst/>
            <a:gdLst>
              <a:gd name="connsiteX0" fmla="*/ 1027688 w 1027688"/>
              <a:gd name="connsiteY0" fmla="*/ 0 h 825388"/>
              <a:gd name="connsiteX1" fmla="*/ 315589 w 1027688"/>
              <a:gd name="connsiteY1" fmla="*/ 145657 h 825388"/>
              <a:gd name="connsiteX2" fmla="*/ 0 w 1027688"/>
              <a:gd name="connsiteY2" fmla="*/ 825388 h 825388"/>
              <a:gd name="connsiteX0" fmla="*/ 1027688 w 1222235"/>
              <a:gd name="connsiteY0" fmla="*/ 0 h 836167"/>
              <a:gd name="connsiteX1" fmla="*/ 1191162 w 1222235"/>
              <a:gd name="connsiteY1" fmla="*/ 805712 h 836167"/>
              <a:gd name="connsiteX2" fmla="*/ 0 w 1222235"/>
              <a:gd name="connsiteY2" fmla="*/ 825388 h 836167"/>
              <a:gd name="connsiteX0" fmla="*/ 941846 w 1132304"/>
              <a:gd name="connsiteY0" fmla="*/ 0 h 810952"/>
              <a:gd name="connsiteX1" fmla="*/ 1105320 w 1132304"/>
              <a:gd name="connsiteY1" fmla="*/ 805712 h 810952"/>
              <a:gd name="connsiteX2" fmla="*/ 0 w 1132304"/>
              <a:gd name="connsiteY2" fmla="*/ 436427 h 810952"/>
              <a:gd name="connsiteX0" fmla="*/ 941846 w 954125"/>
              <a:gd name="connsiteY0" fmla="*/ 0 h 1151132"/>
              <a:gd name="connsiteX1" fmla="*/ 916469 w 954125"/>
              <a:gd name="connsiteY1" fmla="*/ 1147527 h 1151132"/>
              <a:gd name="connsiteX2" fmla="*/ 0 w 954125"/>
              <a:gd name="connsiteY2" fmla="*/ 436427 h 1151132"/>
              <a:gd name="connsiteX0" fmla="*/ 941846 w 977170"/>
              <a:gd name="connsiteY0" fmla="*/ 0 h 1158687"/>
              <a:gd name="connsiteX1" fmla="*/ 896224 w 977170"/>
              <a:gd name="connsiteY1" fmla="*/ 809335 h 1158687"/>
              <a:gd name="connsiteX2" fmla="*/ 916469 w 977170"/>
              <a:gd name="connsiteY2" fmla="*/ 1147527 h 1158687"/>
              <a:gd name="connsiteX3" fmla="*/ 0 w 977170"/>
              <a:gd name="connsiteY3" fmla="*/ 436427 h 1158687"/>
              <a:gd name="connsiteX0" fmla="*/ 941846 w 1462799"/>
              <a:gd name="connsiteY0" fmla="*/ 0 h 1147567"/>
              <a:gd name="connsiteX1" fmla="*/ 1462773 w 1462799"/>
              <a:gd name="connsiteY1" fmla="*/ 467520 h 1147567"/>
              <a:gd name="connsiteX2" fmla="*/ 916469 w 1462799"/>
              <a:gd name="connsiteY2" fmla="*/ 1147527 h 1147567"/>
              <a:gd name="connsiteX3" fmla="*/ 0 w 1462799"/>
              <a:gd name="connsiteY3" fmla="*/ 436427 h 1147567"/>
              <a:gd name="connsiteX0" fmla="*/ 941846 w 1462799"/>
              <a:gd name="connsiteY0" fmla="*/ 0 h 1053283"/>
              <a:gd name="connsiteX1" fmla="*/ 1462773 w 1462799"/>
              <a:gd name="connsiteY1" fmla="*/ 467520 h 1053283"/>
              <a:gd name="connsiteX2" fmla="*/ 521605 w 1462799"/>
              <a:gd name="connsiteY2" fmla="*/ 1053234 h 1053283"/>
              <a:gd name="connsiteX3" fmla="*/ 0 w 1462799"/>
              <a:gd name="connsiteY3" fmla="*/ 436427 h 1053283"/>
              <a:gd name="connsiteX0" fmla="*/ 564147 w 1462786"/>
              <a:gd name="connsiteY0" fmla="*/ 0 h 958990"/>
              <a:gd name="connsiteX1" fmla="*/ 1462773 w 1462786"/>
              <a:gd name="connsiteY1" fmla="*/ 373227 h 958990"/>
              <a:gd name="connsiteX2" fmla="*/ 521605 w 1462786"/>
              <a:gd name="connsiteY2" fmla="*/ 958941 h 958990"/>
              <a:gd name="connsiteX3" fmla="*/ 0 w 1462786"/>
              <a:gd name="connsiteY3" fmla="*/ 342134 h 958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786" h="958990">
                <a:moveTo>
                  <a:pt x="564147" y="0"/>
                </a:moveTo>
                <a:cubicBezTo>
                  <a:pt x="556543" y="134889"/>
                  <a:pt x="1467002" y="181973"/>
                  <a:pt x="1462773" y="373227"/>
                </a:cubicBezTo>
                <a:cubicBezTo>
                  <a:pt x="1458544" y="564481"/>
                  <a:pt x="765400" y="964123"/>
                  <a:pt x="521605" y="958941"/>
                </a:cubicBezTo>
                <a:cubicBezTo>
                  <a:pt x="277810" y="953759"/>
                  <a:pt x="72154" y="71051"/>
                  <a:pt x="0" y="342134"/>
                </a:cubicBezTo>
              </a:path>
            </a:pathLst>
          </a:custGeom>
          <a:ln w="254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4C910E-15DB-411E-B5A9-E682CE8B0CFB}"/>
              </a:ext>
            </a:extLst>
          </p:cNvPr>
          <p:cNvSpPr txBox="1"/>
          <p:nvPr/>
        </p:nvSpPr>
        <p:spPr>
          <a:xfrm>
            <a:off x="9476793" y="2482044"/>
            <a:ext cx="64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B1E9D0-DC0F-433A-9AEA-3C8B46EAD1B0}"/>
              </a:ext>
            </a:extLst>
          </p:cNvPr>
          <p:cNvSpPr txBox="1"/>
          <p:nvPr/>
        </p:nvSpPr>
        <p:spPr>
          <a:xfrm>
            <a:off x="9546702" y="3222662"/>
            <a:ext cx="64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0.5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1B8135-A886-4508-BD43-C2E647A14203}"/>
              </a:ext>
            </a:extLst>
          </p:cNvPr>
          <p:cNvSpPr txBox="1"/>
          <p:nvPr/>
        </p:nvSpPr>
        <p:spPr>
          <a:xfrm>
            <a:off x="11176888" y="333732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066EA9-A331-437F-A4B7-25DE7308F108}"/>
              </a:ext>
            </a:extLst>
          </p:cNvPr>
          <p:cNvSpPr txBox="1"/>
          <p:nvPr/>
        </p:nvSpPr>
        <p:spPr>
          <a:xfrm>
            <a:off x="8984813" y="144312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943ED33-20FD-406A-AF3B-0900DF429B1B}"/>
                  </a:ext>
                </a:extLst>
              </p:cNvPr>
              <p:cNvSpPr txBox="1"/>
              <p:nvPr/>
            </p:nvSpPr>
            <p:spPr>
              <a:xfrm>
                <a:off x="10638664" y="1661035"/>
                <a:ext cx="12243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h𝑒𝑎𝑑𝑠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943ED33-20FD-406A-AF3B-0900DF429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664" y="1661035"/>
                <a:ext cx="122437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98013B1-A306-4924-B6AB-FB26B2E07BD9}"/>
                  </a:ext>
                </a:extLst>
              </p:cNvPr>
              <p:cNvSpPr txBox="1"/>
              <p:nvPr/>
            </p:nvSpPr>
            <p:spPr>
              <a:xfrm>
                <a:off x="10803348" y="4227475"/>
                <a:ext cx="10079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𝑡𝑎𝑖𝑙𝑠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98013B1-A306-4924-B6AB-FB26B2E07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3348" y="4227475"/>
                <a:ext cx="100796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2D5AF07-EE04-8C60-F5D8-B95F1E8B9B08}"/>
                  </a:ext>
                </a:extLst>
              </p14:cNvPr>
              <p14:cNvContentPartPr/>
              <p14:nvPr/>
            </p14:nvContentPartPr>
            <p14:xfrm>
              <a:off x="7048440" y="140508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2D5AF07-EE04-8C60-F5D8-B95F1E8B9B0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39080" y="13957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19323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C683A8C-5BAD-42AA-AEBF-6C800303FB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, the prob. mass function of a geometric distribution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C683A8C-5BAD-42AA-AEBF-6C800303F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D6E949-5F31-4A0B-AAEE-A82F9862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Geometric distribution for discrete random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0C066-0CE0-462C-9B7A-1796C99A8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799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C3C957-5901-4C43-B8C1-CFED6FB2C7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470928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Residence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a Markov chain is an </a:t>
                </a:r>
                <a:r>
                  <a:rPr lang="en-US" dirty="0" err="1"/>
                  <a:t>r.v.</a:t>
                </a:r>
                <a:r>
                  <a:rPr lang="en-US" dirty="0"/>
                  <a:t> with geometric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=1 −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2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is the expected time you stay in a state?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is the variance?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C3C957-5901-4C43-B8C1-CFED6FB2C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4709282"/>
              </a:xfrm>
              <a:blipFill>
                <a:blip r:embed="rId2"/>
                <a:stretch>
                  <a:fillRect l="-625" t="-2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D3FFABB-10C3-4EC3-92A9-111EFCFC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Residence/Dwell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371B9-D892-4EC7-BA28-1D01902B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920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CD25B1-7EA1-4F66-A82C-146EB778A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953087"/>
            <a:ext cx="11699087" cy="3730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Time in DTMC is discrete</a:t>
            </a:r>
          </a:p>
          <a:p>
            <a:r>
              <a:rPr lang="en-US" dirty="0"/>
              <a:t>CTMCs: </a:t>
            </a:r>
          </a:p>
          <a:p>
            <a:pPr lvl="1"/>
            <a:r>
              <a:rPr lang="en-US" dirty="0"/>
              <a:t>dense model of time</a:t>
            </a:r>
          </a:p>
          <a:p>
            <a:pPr lvl="1"/>
            <a:r>
              <a:rPr lang="en-US" dirty="0"/>
              <a:t>transitions can occur at any time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Two ways of modeling CTMCs:</a:t>
            </a:r>
          </a:p>
          <a:p>
            <a:pPr lvl="1"/>
            <a:r>
              <a:rPr lang="en-US" dirty="0"/>
              <a:t>dwell time in a state is (negative) </a:t>
            </a:r>
            <a:r>
              <a:rPr lang="en-US" i="1" dirty="0"/>
              <a:t>exponentially distributed</a:t>
            </a:r>
          </a:p>
          <a:p>
            <a:pPr lvl="1"/>
            <a:r>
              <a:rPr lang="en-US" dirty="0"/>
              <a:t>transition rate is (negative) </a:t>
            </a:r>
            <a:r>
              <a:rPr lang="en-US" i="1" dirty="0"/>
              <a:t>exponentially distributed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604230-E351-45AB-86BA-ABA15D2A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Time Markov Chains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4F0C8-E8FA-41D2-952A-3C6AD22C5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385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2FFAE21-93A2-4CEA-8702-420335D22B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Continuous random variable : probability density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(≥0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 negative exponentially distributed random variable </a:t>
                </a:r>
                <a:r>
                  <a:rPr lang="en-US" i="1" dirty="0"/>
                  <a:t>X </a:t>
                </a:r>
                <a:r>
                  <a:rPr lang="en-US" dirty="0"/>
                  <a:t>with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has probability density function (pdf)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defined as follows: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2FFAE21-93A2-4CEA-8702-420335D22B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1918" r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76A5FA1-89E4-428A-A6D7-24F0D8C3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E4E8B-2BAA-43BA-8AAB-A9C1BDA38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5488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CC3032-2D6E-4A57-8B89-035CA79E46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Cumulative distribution function (CDF)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e>
                    </m:d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=(1−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 err="1"/>
                  <a:t>I.e</a:t>
                </a:r>
                <a:r>
                  <a:rPr lang="en-US" sz="2400" dirty="0"/>
                  <a:t>,. zero probability of doing transition out of a state in duration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but probability becomes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Fun exercise: show that above CDF is memoryless, i.e.,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Fun exercise 2: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are </a:t>
                </a:r>
                <a:r>
                  <a:rPr lang="en-US" sz="2400" dirty="0" err="1"/>
                  <a:t>r.v.s</a:t>
                </a:r>
                <a:r>
                  <a:rPr lang="en-US" sz="2400" dirty="0"/>
                  <a:t> negatively exponentially distributed with rates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en-US" sz="2400" dirty="0"/>
              </a:p>
              <a:p>
                <a:r>
                  <a:rPr lang="en-US" sz="2400" dirty="0"/>
                  <a:t>Fun exercise 3: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are negative exponentially distributed with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,…,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CC3032-2D6E-4A57-8B89-035CA79E46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1918" r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3359CB6-0DA7-4402-BE37-FB6713805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distribution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C681D-7CCA-40F6-B3D7-4B02B0AD2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467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22501</TotalTime>
  <Words>8195</Words>
  <Application>Microsoft Office PowerPoint</Application>
  <PresentationFormat>Widescreen</PresentationFormat>
  <Paragraphs>1137</Paragraphs>
  <Slides>104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4" baseType="lpstr">
      <vt:lpstr>Arial</vt:lpstr>
      <vt:lpstr>Arial Black</vt:lpstr>
      <vt:lpstr>Calibri</vt:lpstr>
      <vt:lpstr>Calibri Light</vt:lpstr>
      <vt:lpstr>Cambria</vt:lpstr>
      <vt:lpstr>Cambria Math</vt:lpstr>
      <vt:lpstr>Garamond</vt:lpstr>
      <vt:lpstr>Times New Roman</vt:lpstr>
      <vt:lpstr>Wingdings 3</vt:lpstr>
      <vt:lpstr>Office Theme</vt:lpstr>
      <vt:lpstr>Autonomous Cyber-Physical Systems:  Basics of Verification</vt:lpstr>
      <vt:lpstr>Safety Requirements/Specifications</vt:lpstr>
      <vt:lpstr>Transition System</vt:lpstr>
      <vt:lpstr>Example of a TS</vt:lpstr>
      <vt:lpstr>Transition Systems and state</vt:lpstr>
      <vt:lpstr>Example transitions for TS</vt:lpstr>
      <vt:lpstr>TS describes all possible transitions</vt:lpstr>
      <vt:lpstr>Reachable states of a modified switch TS</vt:lpstr>
      <vt:lpstr>Desirable behaviors of a TS</vt:lpstr>
      <vt:lpstr>Safety invariants </vt:lpstr>
      <vt:lpstr>Safety invariants </vt:lpstr>
      <vt:lpstr>Proofs of Safety</vt:lpstr>
      <vt:lpstr>Inductive Safety Proof</vt:lpstr>
      <vt:lpstr>Inductive Invariant</vt:lpstr>
      <vt:lpstr>Proving inductive invariants: I</vt:lpstr>
      <vt:lpstr>Proving inductive invariants: I</vt:lpstr>
      <vt:lpstr>Proving inductive invariants: II</vt:lpstr>
      <vt:lpstr>Proving inductive invariants: II</vt:lpstr>
      <vt:lpstr>Proving inductive invariants: III</vt:lpstr>
      <vt:lpstr>Proving inductive invariants: III</vt:lpstr>
      <vt:lpstr>What’s an inductive invariant for this system?</vt:lpstr>
      <vt:lpstr>How do we prove safety invariants?</vt:lpstr>
      <vt:lpstr>Soundness and Completeness of Safety with Inductive Invariants</vt:lpstr>
      <vt:lpstr>Safety Proof for Switch</vt:lpstr>
      <vt:lpstr>PowerPoint Presentation</vt:lpstr>
      <vt:lpstr>Reachability</vt:lpstr>
      <vt:lpstr>Reachability to compute invariants</vt:lpstr>
      <vt:lpstr>Reachability</vt:lpstr>
      <vt:lpstr>Reachability for general processes</vt:lpstr>
      <vt:lpstr>Model checking &amp; Automatic Verification</vt:lpstr>
      <vt:lpstr>What is model checking? </vt:lpstr>
      <vt:lpstr>PowerPoint Presentation</vt:lpstr>
      <vt:lpstr>Computation Tree Logic</vt:lpstr>
      <vt:lpstr>Computation Tree</vt:lpstr>
      <vt:lpstr>CTL Syntax</vt:lpstr>
      <vt:lpstr>CTL semantics</vt:lpstr>
      <vt:lpstr>CTL Semantics through examples</vt:lpstr>
      <vt:lpstr>CTL semantics through examples</vt:lpstr>
      <vt:lpstr>CTL semantics through examples</vt:lpstr>
      <vt:lpstr>CTL Operator fun</vt:lpstr>
      <vt:lpstr>CTL advantages and limitations</vt:lpstr>
      <vt:lpstr>CTL model checking</vt:lpstr>
      <vt:lpstr>EFgreen</vt:lpstr>
      <vt:lpstr>EFgreen</vt:lpstr>
      <vt:lpstr>EFgreen</vt:lpstr>
      <vt:lpstr>EFgreen</vt:lpstr>
      <vt:lpstr>EFgreen</vt:lpstr>
      <vt:lpstr>CTL model checking</vt:lpstr>
      <vt:lpstr>EGgreen</vt:lpstr>
      <vt:lpstr>EGgreen</vt:lpstr>
      <vt:lpstr>PowerPoint Presentation</vt:lpstr>
      <vt:lpstr>EGgreen  : What if bottom state was not green?</vt:lpstr>
      <vt:lpstr>Greatest and least fixpoints</vt:lpstr>
      <vt:lpstr>CTL model checking in a nutshell </vt:lpstr>
      <vt:lpstr>PowerPoint Presentation</vt:lpstr>
      <vt:lpstr>LTL Model checking</vt:lpstr>
      <vt:lpstr>LTL is a language for expressing system requirements</vt:lpstr>
      <vt:lpstr>Processes &amp; Fairness</vt:lpstr>
      <vt:lpstr>Weak vs. Strong fairness</vt:lpstr>
      <vt:lpstr>Expressing fairness assumptions in LTL: I</vt:lpstr>
      <vt:lpstr>Expressing fairness assumptions in LTL: II</vt:lpstr>
      <vt:lpstr>PowerPoint Presentation</vt:lpstr>
      <vt:lpstr>Safety verification using barrier certificates</vt:lpstr>
      <vt:lpstr>Strict barrier certificate</vt:lpstr>
      <vt:lpstr>Example</vt:lpstr>
      <vt:lpstr>Example</vt:lpstr>
      <vt:lpstr>Time-bounded Reachability</vt:lpstr>
      <vt:lpstr>Problem definition</vt:lpstr>
      <vt:lpstr>Solutions to time-bounded reachability</vt:lpstr>
      <vt:lpstr>Under-approximation</vt:lpstr>
      <vt:lpstr>Under-approximation: sound for bug-finding</vt:lpstr>
      <vt:lpstr>Under-approximation: unsound for verification</vt:lpstr>
      <vt:lpstr>Over-approximation</vt:lpstr>
      <vt:lpstr>Reachability for piecewise affine (PWA) systems</vt:lpstr>
      <vt:lpstr>Reachability for affine systems</vt:lpstr>
      <vt:lpstr>Problem for CPS (hybrid systems)</vt:lpstr>
      <vt:lpstr>Reachability for nonlinear systems</vt:lpstr>
      <vt:lpstr>Combining under and over-approximations</vt:lpstr>
      <vt:lpstr>Simlulation-guided reachability depiction</vt:lpstr>
      <vt:lpstr>Secret sauce: how to bloat</vt:lpstr>
      <vt:lpstr>PowerPoint Presentation</vt:lpstr>
      <vt:lpstr>PCTL</vt:lpstr>
      <vt:lpstr>Example PCTL formulas</vt:lpstr>
      <vt:lpstr>PCTL equivalences</vt:lpstr>
      <vt:lpstr>PCTL vs. CTL</vt:lpstr>
      <vt:lpstr>Quantitative vs. Qualitative model checking</vt:lpstr>
      <vt:lpstr>Model checking PCTL</vt:lpstr>
      <vt:lpstr>Computing P_(∼p) ψ</vt:lpstr>
      <vt:lpstr>Computing P_(∼p ) Φ U^(≤k)  Ψ</vt:lpstr>
      <vt:lpstr>Computing P_(∼p ) Φ U^(&lt;∞)  Ψ</vt:lpstr>
      <vt:lpstr>Types of problems in Probabilistic Verification</vt:lpstr>
      <vt:lpstr>PCTL</vt:lpstr>
      <vt:lpstr>PCTL vs. CTL</vt:lpstr>
      <vt:lpstr>Probabilistic vs. Nondeterministic verification </vt:lpstr>
      <vt:lpstr>Geometric distribution for discrete random variables</vt:lpstr>
      <vt:lpstr>Residence/Dwell times</vt:lpstr>
      <vt:lpstr>Continuous Time Markov Chains</vt:lpstr>
      <vt:lpstr>Exponential distribution</vt:lpstr>
      <vt:lpstr>Exponential distribution properties</vt:lpstr>
      <vt:lpstr>CTMC modeled with n.exp. distributed dwell time</vt:lpstr>
      <vt:lpstr>CTMC modeled with n.e. distributed transition rate</vt:lpstr>
      <vt:lpstr>CTMC example</vt:lpstr>
      <vt:lpstr>CTMC + PCTL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 Deshmukh</cp:lastModifiedBy>
  <cp:revision>366</cp:revision>
  <dcterms:created xsi:type="dcterms:W3CDTF">2018-01-04T23:14:16Z</dcterms:created>
  <dcterms:modified xsi:type="dcterms:W3CDTF">2025-10-27T20:20:46Z</dcterms:modified>
</cp:coreProperties>
</file>